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3" r:id="rId5"/>
    <p:sldId id="258" r:id="rId6"/>
    <p:sldId id="262" r:id="rId7"/>
    <p:sldId id="259" r:id="rId8"/>
    <p:sldId id="260" r:id="rId9"/>
    <p:sldId id="261" r:id="rId10"/>
    <p:sldId id="264" r:id="rId11"/>
    <p:sldId id="265" r:id="rId12"/>
    <p:sldId id="272" r:id="rId13"/>
    <p:sldId id="271" r:id="rId14"/>
    <p:sldId id="273" r:id="rId15"/>
    <p:sldId id="274"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91" r:id="rId30"/>
    <p:sldId id="289" r:id="rId31"/>
    <p:sldId id="292" r:id="rId32"/>
    <p:sldId id="290" r:id="rId33"/>
    <p:sldId id="293" r:id="rId34"/>
    <p:sldId id="294" r:id="rId35"/>
    <p:sldId id="297" r:id="rId36"/>
    <p:sldId id="298" r:id="rId37"/>
    <p:sldId id="299" r:id="rId38"/>
    <p:sldId id="300" r:id="rId39"/>
    <p:sldId id="301" r:id="rId40"/>
    <p:sldId id="302" r:id="rId41"/>
    <p:sldId id="30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8078589-F60E-4650-993C-C44E7B1400C0}" type="datetimeFigureOut">
              <a:rPr lang="en-IN" smtClean="0"/>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0CBF12D8-195D-4CAD-9179-D5B85B71D2E9}" type="slidenum">
              <a:rPr lang="en-IN" smtClean="0"/>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8078589-F60E-4650-993C-C44E7B1400C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8078589-F60E-4650-993C-C44E7B1400C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8078589-F60E-4650-993C-C44E7B1400C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BF12D8-195D-4CAD-9179-D5B85B71D2E9}" type="slidenum">
              <a:rPr lang="en-IN" smtClean="0"/>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8078589-F60E-4650-993C-C44E7B1400C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08078589-F60E-4650-993C-C44E7B1400C0}"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08078589-F60E-4650-993C-C44E7B1400C0}"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8078589-F60E-4650-993C-C44E7B1400C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8078589-F60E-4650-993C-C44E7B1400C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8078589-F60E-4650-993C-C44E7B1400C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8078589-F60E-4650-993C-C44E7B1400C0}"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8078589-F60E-4650-993C-C44E7B1400C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8078589-F60E-4650-993C-C44E7B1400C0}"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078589-F60E-4650-993C-C44E7B1400C0}"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78589-F60E-4650-993C-C44E7B1400C0}"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8078589-F60E-4650-993C-C44E7B1400C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8078589-F60E-4650-993C-C44E7B1400C0}"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BF12D8-195D-4CAD-9179-D5B85B71D2E9}"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image" Target="../media/image2.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91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078589-F60E-4650-993C-C44E7B1400C0}" type="datetimeFigureOut">
              <a:rPr lang="en-IN" smtClean="0"/>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BF12D8-195D-4CAD-9179-D5B85B71D2E9}" type="slidenum">
              <a:rPr lang="en-IN" smtClean="0"/>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718" y="492369"/>
            <a:ext cx="9144000" cy="2894296"/>
          </a:xfrm>
          <a:solidFill>
            <a:schemeClr val="bg2"/>
          </a:solidFill>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r>
              <a:rPr lang="en-US" sz="3600" dirty="0">
                <a:solidFill>
                  <a:schemeClr val="accent2">
                    <a:lumMod val="75000"/>
                  </a:schemeClr>
                </a:solidFill>
                <a:latin typeface="Bahnschrift Light Condensed" panose="020B0502040204020203" pitchFamily="34" charset="0"/>
              </a:rPr>
              <a:t>QUANTITY SURVEYING &amp; CONTRACT MANAGEMENT(17CV81)</a:t>
            </a:r>
            <a:br>
              <a:rPr lang="en-US" sz="1400" dirty="0"/>
            </a:br>
            <a:br>
              <a:rPr lang="en-US" sz="1400" dirty="0"/>
            </a:br>
            <a:br>
              <a:rPr lang="en-US" sz="1400" dirty="0"/>
            </a:br>
            <a:br>
              <a:rPr lang="en-US" sz="1400" dirty="0"/>
            </a:br>
            <a:endParaRPr lang="en-IN" sz="1400" dirty="0"/>
          </a:p>
        </p:txBody>
      </p:sp>
      <p:sp>
        <p:nvSpPr>
          <p:cNvPr id="4" name="Subtitle 3"/>
          <p:cNvSpPr>
            <a:spLocks noGrp="1"/>
          </p:cNvSpPr>
          <p:nvPr>
            <p:ph type="subTitle" idx="1"/>
          </p:nvPr>
        </p:nvSpPr>
        <p:spPr>
          <a:xfrm>
            <a:off x="2527789" y="4449812"/>
            <a:ext cx="9144000" cy="2573679"/>
          </a:xfrm>
          <a:noFill/>
        </p:spPr>
        <p:txBody>
          <a:bodyPr>
            <a:normAutofit lnSpcReduction="10000"/>
          </a:bodyPr>
          <a:lstStyle/>
          <a:p>
            <a:pPr algn="ctr"/>
            <a:r>
              <a:rPr lang="en-US" sz="2800" dirty="0">
                <a:latin typeface="Arial Narrow" panose="020B0606020202030204" pitchFamily="34" charset="0"/>
              </a:rPr>
              <a:t>Mahalingegowda H R </a:t>
            </a:r>
            <a:endParaRPr lang="en-US" sz="2800" dirty="0">
              <a:latin typeface="Arial Narrow" panose="020B0606020202030204" pitchFamily="34" charset="0"/>
            </a:endParaRPr>
          </a:p>
          <a:p>
            <a:pPr algn="ctr"/>
            <a:r>
              <a:rPr lang="en-US" dirty="0"/>
              <a:t>Assistant Professor</a:t>
            </a:r>
            <a:endParaRPr lang="en-US" dirty="0"/>
          </a:p>
          <a:p>
            <a:pPr algn="ctr"/>
            <a:r>
              <a:rPr lang="en-US" dirty="0"/>
              <a:t>Department of Civil Engineering</a:t>
            </a:r>
            <a:endParaRPr lang="en-US" dirty="0"/>
          </a:p>
          <a:p>
            <a:pPr algn="ctr"/>
            <a:r>
              <a:rPr lang="en-US" dirty="0"/>
              <a:t>Adichunchanagiri  University</a:t>
            </a:r>
            <a:endParaRPr lang="en-US" dirty="0"/>
          </a:p>
          <a:p>
            <a:pPr algn="ctr"/>
            <a:r>
              <a:rPr lang="en-US" dirty="0"/>
              <a:t>Ph:9980321947</a:t>
            </a:r>
            <a:endParaRPr lang="en-US" dirty="0"/>
          </a:p>
          <a:p>
            <a:pPr algn="ct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2395"/>
            <a:ext cx="9906000" cy="690245"/>
          </a:xfrm>
        </p:spPr>
        <p:txBody>
          <a:bodyPr>
            <a:normAutofit fontScale="90000"/>
          </a:bodyPr>
          <a:lstStyle/>
          <a:p>
            <a:pPr algn="ctr"/>
            <a:br>
              <a:rPr lang="en-IN" sz="2665">
                <a:sym typeface="+mn-ea"/>
              </a:rPr>
            </a:br>
            <a:r>
              <a:rPr lang="en-IN">
                <a:solidFill>
                  <a:srgbClr val="FF0000"/>
                </a:solidFill>
              </a:rPr>
              <a:t>REQUIREMENTS OF ESTIMATION AND COSTING</a:t>
            </a:r>
            <a:br>
              <a:rPr lang="en-IN">
                <a:solidFill>
                  <a:srgbClr val="FF0000"/>
                </a:solidFill>
              </a:rPr>
            </a:br>
            <a:endParaRPr lang="en-IN">
              <a:solidFill>
                <a:srgbClr val="FF0000"/>
              </a:solidFill>
            </a:endParaRPr>
          </a:p>
        </p:txBody>
      </p:sp>
      <p:sp>
        <p:nvSpPr>
          <p:cNvPr id="3" name="Content Placeholder 2"/>
          <p:cNvSpPr>
            <a:spLocks noGrp="1"/>
          </p:cNvSpPr>
          <p:nvPr>
            <p:ph idx="1"/>
          </p:nvPr>
        </p:nvSpPr>
        <p:spPr>
          <a:xfrm>
            <a:off x="615315" y="802640"/>
            <a:ext cx="11103610" cy="5734685"/>
          </a:xfrm>
        </p:spPr>
        <p:txBody>
          <a:bodyPr/>
          <a:lstStyle/>
          <a:p>
            <a:pPr>
              <a:buClr>
                <a:srgbClr val="76A52E"/>
              </a:buClr>
              <a:buFont typeface="Wingdings" panose="05000000000000000000" charset="0"/>
              <a:buChar char="ü"/>
            </a:pPr>
            <a:r>
              <a:rPr lang="en-IN">
                <a:solidFill>
                  <a:schemeClr val="bg2"/>
                </a:solidFill>
              </a:rPr>
              <a:t>Estimate gives an idea of the cost of the work and hence its feasibility can bedetermined i.e. whether the project could be taken up with in the funds available or not.</a:t>
            </a:r>
            <a:endParaRPr lang="en-IN">
              <a:solidFill>
                <a:schemeClr val="bg2"/>
              </a:solidFill>
            </a:endParaRPr>
          </a:p>
          <a:p>
            <a:pPr>
              <a:buClr>
                <a:srgbClr val="76A52E"/>
              </a:buClr>
              <a:buFont typeface="Wingdings" panose="05000000000000000000" charset="0"/>
              <a:buChar char="ü"/>
            </a:pPr>
            <a:r>
              <a:rPr lang="en-IN">
                <a:solidFill>
                  <a:schemeClr val="bg2"/>
                </a:solidFill>
              </a:rPr>
              <a:t> Estimate gives an idea of time required for the completion of the work.</a:t>
            </a:r>
            <a:endParaRPr lang="en-IN">
              <a:solidFill>
                <a:schemeClr val="bg2"/>
              </a:solidFill>
            </a:endParaRPr>
          </a:p>
          <a:p>
            <a:pPr>
              <a:buClr>
                <a:srgbClr val="76A52E"/>
              </a:buClr>
              <a:buFont typeface="Wingdings" panose="05000000000000000000" charset="0"/>
              <a:buChar char="ü"/>
            </a:pPr>
            <a:r>
              <a:rPr lang="en-IN">
                <a:solidFill>
                  <a:schemeClr val="bg2"/>
                </a:solidFill>
              </a:rPr>
              <a:t> Estimate is required to invite the tenders and Quotations and to arrange contract.</a:t>
            </a:r>
            <a:endParaRPr lang="en-IN">
              <a:solidFill>
                <a:schemeClr val="bg2"/>
              </a:solidFill>
            </a:endParaRPr>
          </a:p>
          <a:p>
            <a:pPr>
              <a:buClr>
                <a:srgbClr val="76A52E"/>
              </a:buClr>
              <a:buFont typeface="Wingdings" panose="05000000000000000000" charset="0"/>
              <a:buChar char="ü"/>
            </a:pPr>
            <a:r>
              <a:rPr lang="en-IN">
                <a:solidFill>
                  <a:schemeClr val="bg2"/>
                </a:solidFill>
              </a:rPr>
              <a:t> Estimate is also required to control the expenditure during the execution of work.</a:t>
            </a:r>
            <a:endParaRPr lang="en-IN">
              <a:solidFill>
                <a:schemeClr val="bg2"/>
              </a:solidFill>
            </a:endParaRPr>
          </a:p>
          <a:p>
            <a:pPr>
              <a:buClr>
                <a:srgbClr val="76A52E"/>
              </a:buClr>
              <a:buFont typeface="Wingdings" panose="05000000000000000000" charset="0"/>
              <a:buChar char="ü"/>
            </a:pPr>
            <a:r>
              <a:rPr lang="en-IN">
                <a:solidFill>
                  <a:schemeClr val="bg2"/>
                </a:solidFill>
              </a:rPr>
              <a:t> Estimate decides whether the proposed plan matches the funds available or not.</a:t>
            </a:r>
            <a:endParaRPr lang="en-IN">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gradFill>
                  <a:gsLst>
                    <a:gs pos="0">
                      <a:srgbClr val="E30000"/>
                    </a:gs>
                    <a:gs pos="100000">
                      <a:srgbClr val="760303"/>
                    </a:gs>
                  </a:gsLst>
                  <a:lin scaled="0"/>
                </a:gradFill>
                <a:sym typeface="+mn-ea"/>
              </a:rPr>
              <a:t>DATA REQUIRED TO PREPARE AN ESTIMATE</a:t>
            </a:r>
            <a:endParaRPr lang="en-US">
              <a:gradFill>
                <a:gsLst>
                  <a:gs pos="0">
                    <a:srgbClr val="E30000"/>
                  </a:gs>
                  <a:gs pos="100000">
                    <a:srgbClr val="760303"/>
                  </a:gs>
                </a:gsLst>
                <a:lin scaled="0"/>
              </a:gradFill>
              <a:sym typeface="+mn-ea"/>
            </a:endParaRPr>
          </a:p>
        </p:txBody>
      </p:sp>
      <p:sp>
        <p:nvSpPr>
          <p:cNvPr id="3" name="Content Placeholder 2"/>
          <p:cNvSpPr>
            <a:spLocks noGrp="1"/>
          </p:cNvSpPr>
          <p:nvPr>
            <p:ph idx="1"/>
          </p:nvPr>
        </p:nvSpPr>
        <p:spPr/>
        <p:txBody>
          <a:bodyPr/>
          <a:p>
            <a:pPr>
              <a:buClr>
                <a:srgbClr val="4F6E1F"/>
              </a:buClr>
              <a:buFont typeface="Wingdings" panose="05000000000000000000" charset="0"/>
              <a:buChar char="ü"/>
            </a:pPr>
            <a:r>
              <a:rPr lang="en-US">
                <a:solidFill>
                  <a:schemeClr val="bg1"/>
                </a:solidFill>
              </a:rPr>
              <a:t>Drawings i.e. plans, elevations, sections etc.</a:t>
            </a:r>
            <a:endParaRPr lang="en-US">
              <a:solidFill>
                <a:schemeClr val="bg1"/>
              </a:solidFill>
            </a:endParaRPr>
          </a:p>
          <a:p>
            <a:pPr>
              <a:buClr>
                <a:srgbClr val="4F6E1F"/>
              </a:buClr>
              <a:buFont typeface="Wingdings" panose="05000000000000000000" charset="0"/>
              <a:buChar char="ü"/>
            </a:pPr>
            <a:r>
              <a:rPr lang="en-US">
                <a:solidFill>
                  <a:schemeClr val="bg1"/>
                </a:solidFill>
              </a:rPr>
              <a:t> Specifications.</a:t>
            </a:r>
            <a:endParaRPr lang="en-US">
              <a:solidFill>
                <a:schemeClr val="bg1"/>
              </a:solidFill>
            </a:endParaRPr>
          </a:p>
          <a:p>
            <a:pPr>
              <a:buClr>
                <a:srgbClr val="4F6E1F"/>
              </a:buClr>
              <a:buFont typeface="Wingdings" panose="05000000000000000000" charset="0"/>
              <a:buChar char="ü"/>
            </a:pPr>
            <a:r>
              <a:rPr lang="en-US">
                <a:solidFill>
                  <a:schemeClr val="bg1"/>
                </a:solidFill>
              </a:rPr>
              <a:t>Rates.</a:t>
            </a:r>
            <a:endParaRPr lang="en-US">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gradFill>
                  <a:gsLst>
                    <a:gs pos="0">
                      <a:srgbClr val="E30000"/>
                    </a:gs>
                    <a:gs pos="100000">
                      <a:srgbClr val="760303"/>
                    </a:gs>
                  </a:gsLst>
                  <a:lin scaled="0"/>
                </a:gradFill>
                <a:sym typeface="+mn-ea"/>
              </a:rPr>
              <a:t>PROCEDURE OF ESTIMATING OR METHOD OF ESTIMATING</a:t>
            </a:r>
            <a:r>
              <a:rPr lang="en-US">
                <a:sym typeface="+mn-ea"/>
              </a:rPr>
              <a:t>.</a:t>
            </a:r>
            <a:br>
              <a:rPr lang="en-US"/>
            </a:br>
            <a:endParaRPr lang="en-US"/>
          </a:p>
        </p:txBody>
      </p:sp>
      <p:sp>
        <p:nvSpPr>
          <p:cNvPr id="3" name="Content Placeholder 2"/>
          <p:cNvSpPr>
            <a:spLocks noGrp="1"/>
          </p:cNvSpPr>
          <p:nvPr>
            <p:ph idx="1"/>
          </p:nvPr>
        </p:nvSpPr>
        <p:spPr/>
        <p:txBody>
          <a:bodyPr/>
          <a:p>
            <a:pPr marL="0" indent="0">
              <a:buClr>
                <a:srgbClr val="00B050"/>
              </a:buClr>
              <a:buFont typeface="Wingdings" panose="05000000000000000000" charset="0"/>
              <a:buNone/>
            </a:pPr>
            <a:r>
              <a:rPr lang="en-US">
                <a:solidFill>
                  <a:srgbClr val="00B050"/>
                </a:solidFill>
              </a:rPr>
              <a:t>Estimating involves the following operations</a:t>
            </a:r>
            <a:endParaRPr lang="en-US">
              <a:solidFill>
                <a:srgbClr val="00B050"/>
              </a:solidFill>
            </a:endParaRPr>
          </a:p>
          <a:p>
            <a:pPr>
              <a:buClr>
                <a:srgbClr val="00B050"/>
              </a:buClr>
              <a:buFont typeface="Wingdings" panose="05000000000000000000" charset="0"/>
              <a:buChar char="ü"/>
            </a:pPr>
            <a:r>
              <a:rPr lang="en-US">
                <a:solidFill>
                  <a:schemeClr val="bg2"/>
                </a:solidFill>
              </a:rPr>
              <a:t> Preparing detailed Estimate.</a:t>
            </a:r>
            <a:endParaRPr lang="en-US">
              <a:solidFill>
                <a:schemeClr val="bg2"/>
              </a:solidFill>
            </a:endParaRPr>
          </a:p>
          <a:p>
            <a:pPr>
              <a:buClr>
                <a:srgbClr val="00B050"/>
              </a:buClr>
              <a:buFont typeface="Wingdings" panose="05000000000000000000" charset="0"/>
              <a:buChar char="ü"/>
            </a:pPr>
            <a:r>
              <a:rPr lang="en-US">
                <a:solidFill>
                  <a:schemeClr val="bg2"/>
                </a:solidFill>
              </a:rPr>
              <a:t> Calculating the rate of each unit of work</a:t>
            </a:r>
            <a:endParaRPr lang="en-US">
              <a:solidFill>
                <a:schemeClr val="bg2"/>
              </a:solidFill>
            </a:endParaRPr>
          </a:p>
          <a:p>
            <a:pPr>
              <a:buClr>
                <a:srgbClr val="00B050"/>
              </a:buClr>
              <a:buFont typeface="Wingdings" panose="05000000000000000000" charset="0"/>
              <a:buChar char="ü"/>
            </a:pPr>
            <a:r>
              <a:rPr lang="en-US">
                <a:solidFill>
                  <a:schemeClr val="bg2"/>
                </a:solidFill>
              </a:rPr>
              <a:t> Preparing abstract of estimate</a:t>
            </a:r>
            <a:endParaRPr lang="en-US">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730" y="618490"/>
            <a:ext cx="9906000" cy="518795"/>
          </a:xfrm>
        </p:spPr>
        <p:txBody>
          <a:bodyPr>
            <a:normAutofit fontScale="90000"/>
          </a:bodyPr>
          <a:p>
            <a:endParaRPr lang="en-US"/>
          </a:p>
        </p:txBody>
      </p:sp>
      <p:sp>
        <p:nvSpPr>
          <p:cNvPr id="3" name="Content Placeholder 2"/>
          <p:cNvSpPr>
            <a:spLocks noGrp="1"/>
          </p:cNvSpPr>
          <p:nvPr>
            <p:ph idx="1"/>
          </p:nvPr>
        </p:nvSpPr>
        <p:spPr>
          <a:xfrm>
            <a:off x="1141095" y="1463675"/>
            <a:ext cx="9906000" cy="4327525"/>
          </a:xfrm>
        </p:spPr>
        <p:txBody>
          <a:bodyPr/>
          <a:p>
            <a:pPr marL="0" indent="0">
              <a:buNone/>
            </a:pPr>
            <a:r>
              <a:rPr lang="en-US">
                <a:gradFill>
                  <a:gsLst>
                    <a:gs pos="0">
                      <a:srgbClr val="FE4444"/>
                    </a:gs>
                    <a:gs pos="100000">
                      <a:srgbClr val="832B2B"/>
                    </a:gs>
                  </a:gsLst>
                  <a:lin scaled="0"/>
                </a:gradFill>
              </a:rPr>
              <a:t>DRAWINGS</a:t>
            </a:r>
            <a:endParaRPr lang="en-US">
              <a:gradFill>
                <a:gsLst>
                  <a:gs pos="0">
                    <a:srgbClr val="FE4444"/>
                  </a:gs>
                  <a:gs pos="100000">
                    <a:srgbClr val="832B2B"/>
                  </a:gs>
                </a:gsLst>
                <a:lin scaled="0"/>
              </a:gradFill>
            </a:endParaRPr>
          </a:p>
          <a:p>
            <a:pPr>
              <a:buFont typeface="Wingdings" panose="05000000000000000000" charset="0"/>
              <a:buChar char="ü"/>
            </a:pPr>
            <a:r>
              <a:rPr lang="en-US">
                <a:solidFill>
                  <a:schemeClr val="bg1"/>
                </a:solidFill>
              </a:rPr>
              <a:t>If the drawings are not clear and without complete dimensions the preparation of estimation become very difficult. So, it is very essential before preparing an estimate</a:t>
            </a:r>
            <a:r>
              <a:rPr lang="en-US"/>
              <a: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730" y="618490"/>
            <a:ext cx="9906000" cy="330200"/>
          </a:xfrm>
        </p:spPr>
        <p:txBody>
          <a:bodyPr>
            <a:normAutofit fontScale="90000"/>
          </a:bodyPr>
          <a:p>
            <a:endParaRPr lang="en-US"/>
          </a:p>
        </p:txBody>
      </p:sp>
      <p:sp>
        <p:nvSpPr>
          <p:cNvPr id="3" name="Content Placeholder 2"/>
          <p:cNvSpPr>
            <a:spLocks noGrp="1"/>
          </p:cNvSpPr>
          <p:nvPr>
            <p:ph idx="1"/>
          </p:nvPr>
        </p:nvSpPr>
        <p:spPr>
          <a:xfrm>
            <a:off x="370840" y="116205"/>
            <a:ext cx="11540490" cy="6741795"/>
          </a:xfrm>
        </p:spPr>
        <p:txBody>
          <a:bodyPr>
            <a:normAutofit fontScale="80000"/>
          </a:bodyPr>
          <a:p>
            <a:r>
              <a:rPr lang="en-US">
                <a:gradFill>
                  <a:gsLst>
                    <a:gs pos="0">
                      <a:srgbClr val="E30000"/>
                    </a:gs>
                    <a:gs pos="100000">
                      <a:srgbClr val="760303"/>
                    </a:gs>
                  </a:gsLst>
                  <a:lin scaled="0"/>
                </a:gradFill>
              </a:rPr>
              <a:t>SPECIFICATIONS</a:t>
            </a:r>
            <a:endParaRPr lang="en-US">
              <a:gradFill>
                <a:gsLst>
                  <a:gs pos="0">
                    <a:srgbClr val="E30000"/>
                  </a:gs>
                  <a:gs pos="100000">
                    <a:srgbClr val="760303"/>
                  </a:gs>
                </a:gsLst>
                <a:lin scaled="0"/>
              </a:gradFill>
            </a:endParaRPr>
          </a:p>
          <a:p>
            <a:pPr>
              <a:buFont typeface="Wingdings" panose="05000000000000000000" charset="0"/>
              <a:buChar char="ü"/>
            </a:pPr>
            <a:r>
              <a:rPr lang="en-US">
                <a:solidFill>
                  <a:schemeClr val="bg1"/>
                </a:solidFill>
              </a:rPr>
              <a:t>a) General Specifications: This gives the nature, quality, class and work and materials in general terms to be used in various parts of wok. It helps no form a general idea of building.</a:t>
            </a:r>
            <a:endParaRPr lang="en-US">
              <a:solidFill>
                <a:schemeClr val="bg1"/>
              </a:solidFill>
            </a:endParaRPr>
          </a:p>
          <a:p>
            <a:pPr>
              <a:buFont typeface="Wingdings" panose="05000000000000000000" charset="0"/>
              <a:buChar char="ü"/>
            </a:pPr>
            <a:r>
              <a:rPr lang="en-US">
                <a:solidFill>
                  <a:schemeClr val="bg1"/>
                </a:solidFill>
              </a:rPr>
              <a:t>b) Detailed Specifications: These gives the detailed description of the various items of work laying down the Quantities and qualities of materials, their proportions, the method of preparation workmanship and execution of work.</a:t>
            </a:r>
            <a:endParaRPr lang="en-US">
              <a:solidFill>
                <a:schemeClr val="bg1"/>
              </a:solidFill>
            </a:endParaRPr>
          </a:p>
          <a:p>
            <a:r>
              <a:rPr lang="en-US">
                <a:gradFill>
                  <a:gsLst>
                    <a:gs pos="0">
                      <a:srgbClr val="E30000"/>
                    </a:gs>
                    <a:gs pos="100000">
                      <a:srgbClr val="760303"/>
                    </a:gs>
                  </a:gsLst>
                  <a:lin scaled="0"/>
                </a:gradFill>
              </a:rPr>
              <a:t> RATES</a:t>
            </a:r>
            <a:endParaRPr lang="en-US">
              <a:gradFill>
                <a:gsLst>
                  <a:gs pos="0">
                    <a:srgbClr val="E30000"/>
                  </a:gs>
                  <a:gs pos="100000">
                    <a:srgbClr val="760303"/>
                  </a:gs>
                </a:gsLst>
                <a:lin scaled="0"/>
              </a:gradFill>
            </a:endParaRPr>
          </a:p>
          <a:p>
            <a:r>
              <a:rPr lang="en-US">
                <a:solidFill>
                  <a:schemeClr val="bg1"/>
                </a:solidFill>
              </a:rPr>
              <a:t>For preparing the estimate the unit rates of each item of work are required.</a:t>
            </a:r>
            <a:endParaRPr lang="en-US">
              <a:solidFill>
                <a:schemeClr val="bg1"/>
              </a:solidFill>
            </a:endParaRPr>
          </a:p>
          <a:p>
            <a:r>
              <a:rPr lang="en-US">
                <a:solidFill>
                  <a:schemeClr val="bg1"/>
                </a:solidFill>
              </a:rPr>
              <a:t>1. for arriving at the unit rates of each item.</a:t>
            </a:r>
            <a:endParaRPr lang="en-US">
              <a:solidFill>
                <a:schemeClr val="bg1"/>
              </a:solidFill>
            </a:endParaRPr>
          </a:p>
          <a:p>
            <a:r>
              <a:rPr lang="en-US">
                <a:solidFill>
                  <a:schemeClr val="bg1"/>
                </a:solidFill>
              </a:rPr>
              <a:t>2. The rates of various materials to be used in the construction.</a:t>
            </a:r>
            <a:endParaRPr lang="en-US">
              <a:solidFill>
                <a:schemeClr val="bg1"/>
              </a:solidFill>
            </a:endParaRPr>
          </a:p>
          <a:p>
            <a:r>
              <a:rPr lang="en-US">
                <a:solidFill>
                  <a:schemeClr val="bg1"/>
                </a:solidFill>
              </a:rPr>
              <a:t>3. The cost of transport materials.</a:t>
            </a:r>
            <a:endParaRPr lang="en-US">
              <a:solidFill>
                <a:schemeClr val="bg1"/>
              </a:solidFill>
            </a:endParaRPr>
          </a:p>
          <a:p>
            <a:r>
              <a:rPr lang="en-US">
                <a:solidFill>
                  <a:schemeClr val="bg1"/>
                </a:solidFill>
              </a:rPr>
              <a:t>4. The wages of labor, skilled or unskilled of masons, carpenters, etc.,</a:t>
            </a:r>
            <a:endParaRPr lang="en-US">
              <a:solidFill>
                <a:schemeClr val="bg1"/>
              </a:solidFill>
            </a:endParaRPr>
          </a:p>
          <a:p>
            <a:r>
              <a:rPr lang="en-US">
                <a:gradFill>
                  <a:gsLst>
                    <a:gs pos="0">
                      <a:srgbClr val="E30000"/>
                    </a:gs>
                    <a:gs pos="100000">
                      <a:srgbClr val="760303"/>
                    </a:gs>
                  </a:gsLst>
                  <a:lin scaled="0"/>
                </a:gradFill>
              </a:rPr>
              <a:t> COMPLETE ESTIMATE</a:t>
            </a:r>
            <a:endParaRPr lang="en-US">
              <a:gradFill>
                <a:gsLst>
                  <a:gs pos="0">
                    <a:srgbClr val="E30000"/>
                  </a:gs>
                  <a:gs pos="100000">
                    <a:srgbClr val="760303"/>
                  </a:gs>
                </a:gsLst>
                <a:lin scaled="0"/>
              </a:gradFill>
            </a:endParaRPr>
          </a:p>
          <a:p>
            <a:r>
              <a:rPr lang="en-US"/>
              <a:t>Most of people think that the estimate of a structure includes cost of land, cost of materials and labor, but many other direct and indirect costs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730" y="99060"/>
            <a:ext cx="9906000" cy="833755"/>
          </a:xfrm>
        </p:spPr>
        <p:txBody>
          <a:bodyPr>
            <a:normAutofit fontScale="90000"/>
          </a:bodyPr>
          <a:p>
            <a:r>
              <a:rPr lang="en-US">
                <a:gradFill>
                  <a:gsLst>
                    <a:gs pos="0">
                      <a:srgbClr val="E30000"/>
                    </a:gs>
                    <a:gs pos="100000">
                      <a:srgbClr val="760303"/>
                    </a:gs>
                  </a:gsLst>
                  <a:lin scaled="0"/>
                </a:gradFill>
                <a:sym typeface="+mn-ea"/>
              </a:rPr>
              <a:t>LUMPSUM </a:t>
            </a:r>
            <a:br>
              <a:rPr lang="en-US"/>
            </a:br>
            <a:endParaRPr lang="en-US"/>
          </a:p>
        </p:txBody>
      </p:sp>
      <p:sp>
        <p:nvSpPr>
          <p:cNvPr id="3" name="Content Placeholder 2"/>
          <p:cNvSpPr>
            <a:spLocks noGrp="1"/>
          </p:cNvSpPr>
          <p:nvPr>
            <p:ph idx="1"/>
          </p:nvPr>
        </p:nvSpPr>
        <p:spPr>
          <a:xfrm>
            <a:off x="1141095" y="1148080"/>
            <a:ext cx="9906000" cy="5539105"/>
          </a:xfrm>
        </p:spPr>
        <p:txBody>
          <a:bodyPr>
            <a:normAutofit lnSpcReduction="10000"/>
          </a:bodyPr>
          <a:p>
            <a:pPr>
              <a:buClr>
                <a:srgbClr val="4F6E1F"/>
              </a:buClr>
              <a:buFont typeface="Wingdings" panose="05000000000000000000" charset="0"/>
              <a:buChar char="ü"/>
            </a:pPr>
            <a:r>
              <a:rPr lang="en-US">
                <a:solidFill>
                  <a:schemeClr val="bg1"/>
                </a:solidFill>
              </a:rPr>
              <a:t>While preparing an estimate, it is not possible to work out in detail in case of petty items. Items other than civil engineering such items are called lump sum items or simply L.S.Items.</a:t>
            </a:r>
            <a:endParaRPr lang="en-US">
              <a:solidFill>
                <a:schemeClr val="bg1"/>
              </a:solidFill>
            </a:endParaRPr>
          </a:p>
          <a:p>
            <a:pPr>
              <a:buClr>
                <a:srgbClr val="4F6E1F"/>
              </a:buClr>
              <a:buFont typeface="Wingdings" panose="05000000000000000000" charset="0"/>
              <a:buChar char="ü"/>
            </a:pPr>
            <a:r>
              <a:rPr lang="en-US">
                <a:solidFill>
                  <a:schemeClr val="bg1"/>
                </a:solidFill>
              </a:rPr>
              <a:t>The following are some of L.S. Items in the estimate.</a:t>
            </a:r>
            <a:endParaRPr lang="en-US">
              <a:solidFill>
                <a:schemeClr val="bg1"/>
              </a:solidFill>
            </a:endParaRPr>
          </a:p>
          <a:p>
            <a:pPr marL="0" indent="0">
              <a:buClr>
                <a:srgbClr val="4F6E1F"/>
              </a:buClr>
              <a:buFont typeface="Wingdings" panose="05000000000000000000" charset="0"/>
              <a:buNone/>
            </a:pPr>
            <a:r>
              <a:rPr lang="en-US">
                <a:solidFill>
                  <a:schemeClr val="bg1"/>
                </a:solidFill>
              </a:rPr>
              <a:t>	1. Water supply and sanitary arrangements.</a:t>
            </a:r>
            <a:endParaRPr lang="en-US">
              <a:solidFill>
                <a:schemeClr val="bg1"/>
              </a:solidFill>
            </a:endParaRPr>
          </a:p>
          <a:p>
            <a:pPr marL="0" indent="0">
              <a:buClr>
                <a:srgbClr val="4F6E1F"/>
              </a:buClr>
              <a:buFont typeface="Wingdings" panose="05000000000000000000" charset="0"/>
              <a:buNone/>
            </a:pPr>
            <a:r>
              <a:rPr lang="en-US">
                <a:solidFill>
                  <a:schemeClr val="bg1"/>
                </a:solidFill>
              </a:rPr>
              <a:t>	2. Electrical installations like meter, motor, etc.,</a:t>
            </a:r>
            <a:endParaRPr lang="en-US">
              <a:solidFill>
                <a:schemeClr val="bg1"/>
              </a:solidFill>
            </a:endParaRPr>
          </a:p>
          <a:p>
            <a:pPr marL="0" indent="0">
              <a:buClr>
                <a:srgbClr val="4F6E1F"/>
              </a:buClr>
              <a:buFont typeface="Wingdings" panose="05000000000000000000" charset="0"/>
              <a:buNone/>
            </a:pPr>
            <a:r>
              <a:rPr lang="en-US">
                <a:solidFill>
                  <a:schemeClr val="bg1"/>
                </a:solidFill>
              </a:rPr>
              <a:t>	3. Architectural features.</a:t>
            </a:r>
            <a:endParaRPr lang="en-US">
              <a:solidFill>
                <a:schemeClr val="bg1"/>
              </a:solidFill>
            </a:endParaRPr>
          </a:p>
          <a:p>
            <a:pPr marL="0" indent="0">
              <a:buClr>
                <a:srgbClr val="4F6E1F"/>
              </a:buClr>
              <a:buFont typeface="Wingdings" panose="05000000000000000000" charset="0"/>
              <a:buNone/>
            </a:pPr>
            <a:r>
              <a:rPr lang="en-US">
                <a:solidFill>
                  <a:schemeClr val="bg1"/>
                </a:solidFill>
              </a:rPr>
              <a:t>	4. Contingencies and unforeseen items.</a:t>
            </a:r>
            <a:endParaRPr lang="en-US">
              <a:solidFill>
                <a:schemeClr val="bg1"/>
              </a:solidFill>
            </a:endParaRPr>
          </a:p>
          <a:p>
            <a:pPr marL="0" indent="0">
              <a:buClr>
                <a:srgbClr val="4F6E1F"/>
              </a:buClr>
              <a:buFont typeface="Wingdings" panose="05000000000000000000" charset="0"/>
              <a:buNone/>
            </a:pPr>
            <a:r>
              <a:rPr lang="en-US">
                <a:solidFill>
                  <a:schemeClr val="bg1"/>
                </a:solidFill>
              </a:rPr>
              <a:t>In general, certain percentage on the cost of estimation is allotted for the above L.S.Items Even if sub estimates prepared or at the end of execution of work, the actual cost should not exceed the L.S.amounts provided in the main estimate.</a:t>
            </a:r>
            <a:endParaRPr 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730" y="162560"/>
            <a:ext cx="9906000" cy="1101090"/>
          </a:xfrm>
        </p:spPr>
        <p:txBody>
          <a:bodyPr>
            <a:normAutofit fontScale="90000"/>
          </a:bodyPr>
          <a:p>
            <a:r>
              <a:rPr lang="en-US">
                <a:gradFill>
                  <a:gsLst>
                    <a:gs pos="0">
                      <a:srgbClr val="E30000"/>
                    </a:gs>
                    <a:gs pos="100000">
                      <a:srgbClr val="760303"/>
                    </a:gs>
                  </a:gsLst>
                  <a:lin scaled="0"/>
                </a:gradFill>
                <a:sym typeface="+mn-ea"/>
              </a:rPr>
              <a:t>FACTORS TO BE CONSISDERED WHILE PREPARING DETAILED ESTIMATE</a:t>
            </a:r>
            <a:br>
              <a:rPr lang="en-US"/>
            </a:br>
            <a:endParaRPr lang="en-US"/>
          </a:p>
        </p:txBody>
      </p:sp>
      <p:sp>
        <p:nvSpPr>
          <p:cNvPr id="3" name="Content Placeholder 2"/>
          <p:cNvSpPr>
            <a:spLocks noGrp="1"/>
          </p:cNvSpPr>
          <p:nvPr>
            <p:ph idx="1"/>
          </p:nvPr>
        </p:nvSpPr>
        <p:spPr>
          <a:xfrm>
            <a:off x="543560" y="1400175"/>
            <a:ext cx="10739120" cy="5271135"/>
          </a:xfrm>
        </p:spPr>
        <p:txBody>
          <a:bodyPr>
            <a:normAutofit/>
          </a:bodyPr>
          <a:p>
            <a:r>
              <a:rPr lang="en-US" sz="2800">
                <a:solidFill>
                  <a:schemeClr val="bg1"/>
                </a:solidFill>
              </a:rPr>
              <a:t>Quantity and transportation of materials:For bigger project, the requirement of materials is more. such bulk volume of materials will be purchased and transported definitely at cheaper rate.</a:t>
            </a:r>
            <a:endParaRPr lang="en-US" sz="2800">
              <a:solidFill>
                <a:schemeClr val="bg1"/>
              </a:solidFill>
            </a:endParaRPr>
          </a:p>
          <a:p>
            <a:r>
              <a:rPr lang="en-US" sz="2800">
                <a:solidFill>
                  <a:schemeClr val="bg1"/>
                </a:solidFill>
              </a:rPr>
              <a:t> Location of site:The site of work is selected, such that it should reduce damage or in transit during loading, unloading, stocking of materials.</a:t>
            </a:r>
            <a:endParaRPr lang="en-US" sz="2800">
              <a:solidFill>
                <a:schemeClr val="bg1"/>
              </a:solidFill>
            </a:endParaRPr>
          </a:p>
          <a:p>
            <a:r>
              <a:rPr lang="en-US" sz="2800">
                <a:solidFill>
                  <a:schemeClr val="bg1"/>
                </a:solidFill>
              </a:rPr>
              <a:t>Local labor charges: The skill, suitability and wages of local labors are considered while preparing the detailed estimate.</a:t>
            </a:r>
            <a:endParaRPr lang="en-US" sz="28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63220" y="132080"/>
            <a:ext cx="11511280" cy="1024255"/>
          </a:xfrm>
        </p:spPr>
        <p:txBody>
          <a:bodyPr/>
          <a:p>
            <a:r>
              <a:rPr lang="en-US">
                <a:gradFill>
                  <a:gsLst>
                    <a:gs pos="0">
                      <a:srgbClr val="E30000"/>
                    </a:gs>
                    <a:gs pos="100000">
                      <a:srgbClr val="760303"/>
                    </a:gs>
                  </a:gsLst>
                  <a:lin scaled="0"/>
                </a:gradFill>
              </a:rPr>
              <a:t>types of estimate</a:t>
            </a:r>
            <a:endParaRPr lang="en-US">
              <a:gradFill>
                <a:gsLst>
                  <a:gs pos="0">
                    <a:srgbClr val="E30000"/>
                  </a:gs>
                  <a:gs pos="100000">
                    <a:srgbClr val="760303"/>
                  </a:gs>
                </a:gsLst>
                <a:lin scaled="0"/>
              </a:gradFill>
            </a:endParaRPr>
          </a:p>
        </p:txBody>
      </p:sp>
      <p:sp>
        <p:nvSpPr>
          <p:cNvPr id="3" name="Content Placeholder 2"/>
          <p:cNvSpPr>
            <a:spLocks noGrp="1"/>
          </p:cNvSpPr>
          <p:nvPr>
            <p:ph idx="1"/>
          </p:nvPr>
        </p:nvSpPr>
        <p:spPr>
          <a:xfrm>
            <a:off x="241935" y="904240"/>
            <a:ext cx="11047730" cy="4951730"/>
          </a:xfrm>
        </p:spPr>
        <p:txBody>
          <a:bodyPr>
            <a:normAutofit lnSpcReduction="10000"/>
          </a:bodyPr>
          <a:p>
            <a:pPr marL="457200" indent="-457200">
              <a:buClr>
                <a:srgbClr val="FFFF00"/>
              </a:buClr>
              <a:buFont typeface="+mj-lt"/>
              <a:buAutoNum type="arabicPeriod"/>
            </a:pPr>
            <a:r>
              <a:rPr lang="en-US">
                <a:solidFill>
                  <a:schemeClr val="bg1"/>
                </a:solidFill>
              </a:rPr>
              <a:t>Preliminary Estimate / Approximate /Abstract /Rough cost estimate</a:t>
            </a:r>
            <a:endParaRPr lang="en-US">
              <a:solidFill>
                <a:schemeClr val="bg1"/>
              </a:solidFill>
            </a:endParaRPr>
          </a:p>
          <a:p>
            <a:pPr marL="457200" indent="-457200">
              <a:buClr>
                <a:srgbClr val="FFFF00"/>
              </a:buClr>
              <a:buFont typeface="+mj-lt"/>
              <a:buAutoNum type="arabicPeriod"/>
            </a:pPr>
            <a:r>
              <a:rPr lang="en-US">
                <a:solidFill>
                  <a:schemeClr val="bg1"/>
                </a:solidFill>
              </a:rPr>
              <a:t>Plinth Area Estimate</a:t>
            </a:r>
            <a:endParaRPr lang="en-US">
              <a:solidFill>
                <a:schemeClr val="bg1"/>
              </a:solidFill>
            </a:endParaRPr>
          </a:p>
          <a:p>
            <a:pPr marL="457200" indent="-457200">
              <a:buClr>
                <a:srgbClr val="FFFF00"/>
              </a:buClr>
              <a:buFont typeface="+mj-lt"/>
              <a:buAutoNum type="arabicPeriod"/>
            </a:pPr>
            <a:r>
              <a:rPr lang="en-US">
                <a:solidFill>
                  <a:schemeClr val="bg1"/>
                </a:solidFill>
              </a:rPr>
              <a:t>Cube Rate Estimate/Cubical Content Estimate</a:t>
            </a:r>
            <a:endParaRPr lang="en-US">
              <a:solidFill>
                <a:schemeClr val="bg1"/>
              </a:solidFill>
            </a:endParaRPr>
          </a:p>
          <a:p>
            <a:pPr marL="457200" indent="-457200">
              <a:buClr>
                <a:srgbClr val="FFFF00"/>
              </a:buClr>
              <a:buFont typeface="+mj-lt"/>
              <a:buAutoNum type="arabicPeriod"/>
            </a:pPr>
            <a:r>
              <a:rPr lang="en-US">
                <a:solidFill>
                  <a:schemeClr val="bg1"/>
                </a:solidFill>
              </a:rPr>
              <a:t>Approximate Quantity method Estimate</a:t>
            </a:r>
            <a:endParaRPr lang="en-US">
              <a:solidFill>
                <a:schemeClr val="bg1"/>
              </a:solidFill>
            </a:endParaRPr>
          </a:p>
          <a:p>
            <a:pPr marL="457200" indent="-457200">
              <a:buClr>
                <a:srgbClr val="FFFF00"/>
              </a:buClr>
              <a:buFont typeface="+mj-lt"/>
              <a:buAutoNum type="arabicPeriod"/>
            </a:pPr>
            <a:r>
              <a:rPr lang="en-US">
                <a:solidFill>
                  <a:schemeClr val="bg1"/>
                </a:solidFill>
              </a:rPr>
              <a:t>Detailed Estimate/ Item Rate Estimate</a:t>
            </a:r>
            <a:endParaRPr lang="en-US">
              <a:solidFill>
                <a:schemeClr val="bg1"/>
              </a:solidFill>
            </a:endParaRPr>
          </a:p>
          <a:p>
            <a:pPr marL="457200" indent="-457200">
              <a:buClr>
                <a:srgbClr val="FFFF00"/>
              </a:buClr>
              <a:buFont typeface="+mj-lt"/>
              <a:buAutoNum type="arabicPeriod"/>
            </a:pPr>
            <a:r>
              <a:rPr lang="en-US">
                <a:solidFill>
                  <a:schemeClr val="bg1"/>
                </a:solidFill>
              </a:rPr>
              <a:t>Revised Estimate</a:t>
            </a:r>
            <a:endParaRPr lang="en-US">
              <a:solidFill>
                <a:schemeClr val="bg1"/>
              </a:solidFill>
            </a:endParaRPr>
          </a:p>
          <a:p>
            <a:pPr marL="457200" indent="-457200">
              <a:buClr>
                <a:srgbClr val="FFFF00"/>
              </a:buClr>
              <a:buFont typeface="+mj-lt"/>
              <a:buAutoNum type="arabicPeriod"/>
            </a:pPr>
            <a:r>
              <a:rPr lang="en-US">
                <a:solidFill>
                  <a:schemeClr val="bg1"/>
                </a:solidFill>
              </a:rPr>
              <a:t>Suplementary estimate</a:t>
            </a:r>
            <a:endParaRPr lang="en-US">
              <a:solidFill>
                <a:schemeClr val="bg1"/>
              </a:solidFill>
            </a:endParaRPr>
          </a:p>
          <a:p>
            <a:pPr marL="457200" indent="-457200">
              <a:buClr>
                <a:srgbClr val="FFFF00"/>
              </a:buClr>
              <a:buFont typeface="+mj-lt"/>
              <a:buAutoNum type="arabicPeriod"/>
            </a:pPr>
            <a:r>
              <a:rPr lang="en-US">
                <a:solidFill>
                  <a:schemeClr val="bg1"/>
                </a:solidFill>
              </a:rPr>
              <a:t>Suplymentary and Revised Estimate</a:t>
            </a:r>
            <a:endParaRPr lang="en-US">
              <a:solidFill>
                <a:schemeClr val="bg1"/>
              </a:solidFill>
            </a:endParaRPr>
          </a:p>
          <a:p>
            <a:pPr marL="457200" indent="-457200">
              <a:buClr>
                <a:srgbClr val="FFFF00"/>
              </a:buClr>
              <a:buFont typeface="+mj-lt"/>
              <a:buAutoNum type="arabicPeriod"/>
            </a:pPr>
            <a:r>
              <a:rPr lang="en-US">
                <a:solidFill>
                  <a:schemeClr val="bg1"/>
                </a:solidFill>
              </a:rPr>
              <a:t>Anual Repair Maintance Estimate</a:t>
            </a:r>
            <a:endParaRPr 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10540" y="148590"/>
            <a:ext cx="10537190" cy="781050"/>
          </a:xfrm>
        </p:spPr>
        <p:txBody>
          <a:bodyPr>
            <a:normAutofit fontScale="90000"/>
          </a:bodyPr>
          <a:p>
            <a:r>
              <a:rPr lang="en-US" sz="2665">
                <a:solidFill>
                  <a:srgbClr val="C00000"/>
                </a:solidFill>
                <a:sym typeface="+mn-ea"/>
              </a:rPr>
              <a:t>Preliminary Estimate / Approximate /Abstract /Rough cost estimate</a:t>
            </a:r>
            <a:br>
              <a:rPr lang="en-US">
                <a:solidFill>
                  <a:schemeClr val="bg1"/>
                </a:solidFill>
              </a:rPr>
            </a:br>
            <a:endParaRPr lang="en-US"/>
          </a:p>
        </p:txBody>
      </p:sp>
      <p:sp>
        <p:nvSpPr>
          <p:cNvPr id="3" name="Content Placeholder 2"/>
          <p:cNvSpPr>
            <a:spLocks noGrp="1"/>
          </p:cNvSpPr>
          <p:nvPr>
            <p:ph idx="1"/>
          </p:nvPr>
        </p:nvSpPr>
        <p:spPr>
          <a:xfrm>
            <a:off x="330835" y="579120"/>
            <a:ext cx="11477625" cy="6038850"/>
          </a:xfrm>
        </p:spPr>
        <p:txBody>
          <a:bodyPr>
            <a:noAutofit/>
          </a:bodyPr>
          <a:p>
            <a:pPr marL="0" indent="0">
              <a:buNone/>
            </a:pPr>
            <a:r>
              <a:rPr lang="en-US" sz="2700">
                <a:solidFill>
                  <a:schemeClr val="bg1"/>
                </a:solidFill>
              </a:rPr>
              <a:t>This is an approximate estimate made to find out an approximate cost in a short time and thus enable the responsible authority concerned to consider the financial aspects of the scheme, for according sanction to the same.</a:t>
            </a:r>
            <a:endParaRPr lang="en-US" sz="2700">
              <a:solidFill>
                <a:schemeClr val="bg1"/>
              </a:solidFill>
            </a:endParaRPr>
          </a:p>
          <a:p>
            <a:pPr marL="514350" indent="-514350">
              <a:buClr>
                <a:srgbClr val="4F6E1F"/>
              </a:buClr>
              <a:buSzPct val="100000"/>
              <a:buFont typeface="+mj-lt"/>
              <a:buAutoNum type="arabicPeriod"/>
            </a:pPr>
            <a:r>
              <a:rPr lang="en-US" sz="2700">
                <a:solidFill>
                  <a:schemeClr val="bg1"/>
                </a:solidFill>
              </a:rPr>
              <a:t> The approximate estimate is prepared from the practical knowledge and cost of the similar works.</a:t>
            </a:r>
            <a:endParaRPr lang="en-US" sz="2700">
              <a:solidFill>
                <a:schemeClr val="bg1"/>
              </a:solidFill>
            </a:endParaRPr>
          </a:p>
          <a:p>
            <a:pPr marL="514350" indent="-514350">
              <a:buClr>
                <a:srgbClr val="4F6E1F"/>
              </a:buClr>
              <a:buSzPct val="100000"/>
              <a:buFont typeface="+mj-lt"/>
              <a:buAutoNum type="arabicPeriod"/>
            </a:pPr>
            <a:r>
              <a:rPr lang="en-US" sz="2700">
                <a:solidFill>
                  <a:schemeClr val="bg1"/>
                </a:solidFill>
              </a:rPr>
              <a:t>The preliminary estimate may be prepared by various ways such as:</a:t>
            </a:r>
            <a:endParaRPr lang="en-US" sz="2700">
              <a:solidFill>
                <a:schemeClr val="bg1"/>
              </a:solidFill>
            </a:endParaRPr>
          </a:p>
          <a:p>
            <a:pPr marL="514350" indent="-514350">
              <a:buNone/>
            </a:pPr>
            <a:r>
              <a:rPr lang="en-US" sz="2700"/>
              <a:t>		</a:t>
            </a:r>
            <a:r>
              <a:rPr lang="en-US" sz="2700">
                <a:solidFill>
                  <a:srgbClr val="FFFF00"/>
                </a:solidFill>
              </a:rPr>
              <a:t>i. Per unit basis.</a:t>
            </a:r>
            <a:endParaRPr lang="en-US" sz="2700">
              <a:solidFill>
                <a:srgbClr val="FFFF00"/>
              </a:solidFill>
            </a:endParaRPr>
          </a:p>
          <a:p>
            <a:pPr marL="0" indent="0">
              <a:buNone/>
            </a:pPr>
            <a:r>
              <a:rPr lang="en-US" sz="2700">
                <a:solidFill>
                  <a:srgbClr val="FFFF00"/>
                </a:solidFill>
              </a:rPr>
              <a:t>	ii. Plinth area basis.</a:t>
            </a:r>
            <a:endParaRPr lang="en-US" sz="2700">
              <a:solidFill>
                <a:srgbClr val="FFFF00"/>
              </a:solidFill>
            </a:endParaRPr>
          </a:p>
          <a:p>
            <a:pPr marL="0" indent="0">
              <a:buNone/>
            </a:pPr>
            <a:r>
              <a:rPr lang="en-US" sz="2700">
                <a:solidFill>
                  <a:srgbClr val="FFFF00"/>
                </a:solidFill>
              </a:rPr>
              <a:t>	iii. Cubic content basis.</a:t>
            </a:r>
            <a:endParaRPr lang="en-US" sz="2700">
              <a:solidFill>
                <a:srgbClr val="FFFF00"/>
              </a:solidFill>
            </a:endParaRPr>
          </a:p>
          <a:p>
            <a:pPr marL="0" indent="0">
              <a:buNone/>
            </a:pPr>
            <a:r>
              <a:rPr lang="en-US" sz="2700">
                <a:solidFill>
                  <a:srgbClr val="FFFF00"/>
                </a:solidFill>
              </a:rPr>
              <a:t>	iv. Approximate quantity method.</a:t>
            </a:r>
            <a:endParaRPr lang="en-US" sz="270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095" y="0"/>
            <a:ext cx="9906000" cy="651510"/>
          </a:xfrm>
        </p:spPr>
        <p:txBody>
          <a:bodyPr>
            <a:normAutofit fontScale="90000"/>
          </a:bodyPr>
          <a:p>
            <a:r>
              <a:rPr lang="en-US" sz="2220">
                <a:gradFill>
                  <a:gsLst>
                    <a:gs pos="0">
                      <a:srgbClr val="E30000"/>
                    </a:gs>
                    <a:gs pos="100000">
                      <a:srgbClr val="760303"/>
                    </a:gs>
                  </a:gsLst>
                  <a:lin scaled="0"/>
                </a:gradFill>
                <a:sym typeface="+mn-ea"/>
              </a:rPr>
              <a:t>Plinth Area Estimate</a:t>
            </a:r>
            <a:br>
              <a:rPr lang="en-US" sz="2220">
                <a:gradFill>
                  <a:gsLst>
                    <a:gs pos="0">
                      <a:srgbClr val="E30000"/>
                    </a:gs>
                    <a:gs pos="100000">
                      <a:srgbClr val="760303"/>
                    </a:gs>
                  </a:gsLst>
                  <a:lin scaled="0"/>
                </a:gradFill>
              </a:rPr>
            </a:br>
            <a:endParaRPr lang="en-US" sz="2220">
              <a:gradFill>
                <a:gsLst>
                  <a:gs pos="0">
                    <a:srgbClr val="E30000"/>
                  </a:gs>
                  <a:gs pos="100000">
                    <a:srgbClr val="760303"/>
                  </a:gs>
                </a:gsLst>
                <a:lin scaled="0"/>
              </a:gradFill>
            </a:endParaRPr>
          </a:p>
        </p:txBody>
      </p:sp>
      <p:sp>
        <p:nvSpPr>
          <p:cNvPr id="3" name="Content Placeholder 2"/>
          <p:cNvSpPr>
            <a:spLocks noGrp="1"/>
          </p:cNvSpPr>
          <p:nvPr>
            <p:ph idx="1"/>
          </p:nvPr>
        </p:nvSpPr>
        <p:spPr>
          <a:xfrm>
            <a:off x="379730" y="758190"/>
            <a:ext cx="11153140" cy="5681345"/>
          </a:xfrm>
        </p:spPr>
        <p:txBody>
          <a:bodyPr/>
          <a:p>
            <a:pPr marL="457200" indent="-457200">
              <a:buFont typeface="+mj-lt"/>
              <a:buAutoNum type="arabicPeriod"/>
            </a:pPr>
            <a:r>
              <a:rPr lang="en-US" sz="2800">
                <a:solidFill>
                  <a:schemeClr val="bg1"/>
                </a:solidFill>
              </a:rPr>
              <a:t>Plinth areas should be calculated by taking the external dimensions of the building at the plinth. </a:t>
            </a:r>
            <a:endParaRPr lang="en-US" sz="2800">
              <a:solidFill>
                <a:schemeClr val="bg1"/>
              </a:solidFill>
            </a:endParaRPr>
          </a:p>
          <a:p>
            <a:pPr marL="457200" indent="-457200">
              <a:buFont typeface="+mj-lt"/>
              <a:buAutoNum type="arabicPeriod"/>
            </a:pPr>
            <a:r>
              <a:rPr lang="en-US" sz="2800">
                <a:solidFill>
                  <a:schemeClr val="bg1"/>
                </a:solidFill>
              </a:rPr>
              <a:t>Courtyard and other open areas should not be included in the plinth areas. </a:t>
            </a:r>
            <a:endParaRPr lang="en-US" sz="2800">
              <a:solidFill>
                <a:schemeClr val="bg1"/>
              </a:solidFill>
            </a:endParaRPr>
          </a:p>
          <a:p>
            <a:pPr marL="457200" indent="-457200">
              <a:buFont typeface="+mj-lt"/>
              <a:buAutoNum type="arabicPeriod"/>
            </a:pPr>
            <a:r>
              <a:rPr lang="en-US" sz="2800">
                <a:solidFill>
                  <a:schemeClr val="bg1"/>
                </a:solidFill>
              </a:rPr>
              <a:t>This areas also can find out by walls area of the building plus floor area of the room</a:t>
            </a:r>
            <a:endParaRPr lang="en-US" sz="2800">
              <a:solidFill>
                <a:schemeClr val="bg1"/>
              </a:solidFill>
            </a:endParaRPr>
          </a:p>
          <a:p>
            <a:pPr marL="457200" indent="-457200">
              <a:buFont typeface="+mj-lt"/>
              <a:buAutoNum type="arabicPeriod"/>
            </a:pPr>
            <a:r>
              <a:rPr lang="en-US" sz="2800">
                <a:solidFill>
                  <a:schemeClr val="bg1"/>
                </a:solidFill>
              </a:rPr>
              <a:t>Plinth area estimate is calculated by finding the plinth area of the building and multiplying by the plinth area rate.</a:t>
            </a:r>
            <a:endParaRPr lang="en-US" sz="28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2246"/>
            <a:ext cx="10515600" cy="474979"/>
          </a:xfrm>
        </p:spPr>
        <p:txBody>
          <a:bodyPr>
            <a:normAutofit fontScale="90000"/>
          </a:bodyPr>
          <a:lstStyle/>
          <a:p>
            <a:pPr algn="ctr"/>
            <a:r>
              <a:rPr lang="en-US" dirty="0"/>
              <a:t> </a:t>
            </a:r>
            <a:br>
              <a:rPr lang="en-US" dirty="0"/>
            </a:br>
            <a:r>
              <a:rPr lang="en-US" dirty="0"/>
              <a:t>    </a:t>
            </a:r>
            <a:r>
              <a:rPr lang="en-US" dirty="0">
                <a:solidFill>
                  <a:srgbClr val="FF0000"/>
                </a:solidFill>
              </a:rPr>
              <a:t>important terms</a:t>
            </a:r>
            <a:endParaRPr lang="en-IN" dirty="0">
              <a:solidFill>
                <a:srgbClr val="FF0000"/>
              </a:solidFill>
            </a:endParaRPr>
          </a:p>
        </p:txBody>
      </p:sp>
      <p:sp>
        <p:nvSpPr>
          <p:cNvPr id="6" name="Content Placeholder 5"/>
          <p:cNvSpPr txBox="1">
            <a:spLocks noGrp="1"/>
          </p:cNvSpPr>
          <p:nvPr>
            <p:ph idx="1"/>
          </p:nvPr>
        </p:nvSpPr>
        <p:spPr>
          <a:xfrm>
            <a:off x="838200" y="1253331"/>
            <a:ext cx="10515600" cy="4774384"/>
          </a:xfrm>
          <a:prstGeom prst="rect">
            <a:avLst/>
          </a:prstGeom>
          <a:noFill/>
        </p:spPr>
        <p:txBody>
          <a:bodyPr wrap="square">
            <a:spAutoFit/>
          </a:bodyPr>
          <a:lstStyle/>
          <a:p>
            <a:pPr>
              <a:buFont typeface="Wingdings" panose="05000000000000000000" pitchFamily="2" charset="2"/>
              <a:buChar char="ü"/>
            </a:pPr>
            <a:r>
              <a:rPr lang="en-US" sz="1800" dirty="0">
                <a:solidFill>
                  <a:srgbClr val="FFFF00"/>
                </a:solidFill>
              </a:rPr>
              <a:t>ESTIMATE</a:t>
            </a:r>
            <a:r>
              <a:rPr lang="en-US" sz="1800" dirty="0">
                <a:solidFill>
                  <a:srgbClr val="002060"/>
                </a:solidFill>
              </a:rPr>
              <a:t>- </a:t>
            </a:r>
            <a:r>
              <a:rPr lang="en-US" sz="1800" dirty="0">
                <a:solidFill>
                  <a:schemeClr val="bg1"/>
                </a:solidFill>
              </a:rPr>
              <a:t>An estimate is the anticipated or probable cost of work and is usually prepared before the construction is taken up. It is indeed calculations or computations of various items of an engineering work. </a:t>
            </a:r>
            <a:endParaRPr lang="en-US" sz="1800" dirty="0">
              <a:solidFill>
                <a:schemeClr val="bg1"/>
              </a:solidFill>
            </a:endParaRPr>
          </a:p>
          <a:p>
            <a:pPr>
              <a:buFont typeface="Wingdings" panose="05000000000000000000" pitchFamily="2" charset="2"/>
              <a:buChar char="ü"/>
            </a:pPr>
            <a:r>
              <a:rPr lang="en-US" sz="1800" dirty="0">
                <a:solidFill>
                  <a:srgbClr val="FFFF00"/>
                </a:solidFill>
              </a:rPr>
              <a:t> QUANTITY SURVEY- </a:t>
            </a:r>
            <a:r>
              <a:rPr lang="en-US" sz="1800" dirty="0">
                <a:solidFill>
                  <a:schemeClr val="bg1"/>
                </a:solidFill>
              </a:rPr>
              <a:t>It is the schedule of all items of work in a building. These quantities are calculated from the drawing of the building. Thus quantity survey gives quantities of work done in case of each items, when priced gives the total cost. In short, quantity survey means calculations of quantities of materials required to complete the work concerned </a:t>
            </a:r>
            <a:endParaRPr lang="en-US" sz="1800" dirty="0">
              <a:solidFill>
                <a:schemeClr val="bg1"/>
              </a:solidFill>
            </a:endParaRPr>
          </a:p>
          <a:p>
            <a:pPr>
              <a:buFont typeface="Wingdings" panose="05000000000000000000" pitchFamily="2" charset="2"/>
              <a:buChar char="ü"/>
            </a:pPr>
            <a:r>
              <a:rPr lang="en-US" sz="1800" dirty="0">
                <a:solidFill>
                  <a:srgbClr val="FFFF00"/>
                </a:solidFill>
              </a:rPr>
              <a:t> SPECIFICATIONS- </a:t>
            </a:r>
            <a:r>
              <a:rPr lang="en-US" sz="1800" dirty="0">
                <a:solidFill>
                  <a:schemeClr val="bg1"/>
                </a:solidFill>
              </a:rPr>
              <a:t>Detailed specifications gives the nature, quality and class of work, materials to be used in the various parts of work , quality of the material, their proportions, method of preparation, workmanship and description of execution of work are required</a:t>
            </a:r>
            <a:r>
              <a:rPr lang="en-US" sz="1800" dirty="0">
                <a:solidFill>
                  <a:srgbClr val="002060"/>
                </a:solidFill>
              </a:rPr>
              <a:t>. </a:t>
            </a:r>
            <a:endParaRPr lang="en-US" sz="1800" dirty="0">
              <a:solidFill>
                <a:srgbClr val="002060"/>
              </a:solidFill>
            </a:endParaRPr>
          </a:p>
          <a:p>
            <a:pPr>
              <a:buFont typeface="Wingdings" panose="05000000000000000000" pitchFamily="2" charset="2"/>
              <a:buChar char="ü"/>
            </a:pPr>
            <a:r>
              <a:rPr lang="en-US" sz="1800" dirty="0">
                <a:solidFill>
                  <a:srgbClr val="FFFF00"/>
                </a:solidFill>
              </a:rPr>
              <a:t> RATES </a:t>
            </a:r>
            <a:r>
              <a:rPr lang="en-US" sz="1800" dirty="0">
                <a:solidFill>
                  <a:srgbClr val="002060"/>
                </a:solidFill>
              </a:rPr>
              <a:t>-</a:t>
            </a:r>
            <a:r>
              <a:rPr lang="en-US" sz="1800" dirty="0">
                <a:solidFill>
                  <a:schemeClr val="bg1"/>
                </a:solidFill>
              </a:rPr>
              <a:t>The rates of various items of works, materials to be used in the construction and the wages of different categories of labor (skilled and unskilled) should be available for preparing an estimate. The cost of transportation charges should also be known. As far as possible sanctioned “Schedule of Rates” shall be followed or the rates may be worked out by the “Analysis of Rates” method. </a:t>
            </a:r>
            <a:endParaRPr lang="en-US" sz="1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49275" y="0"/>
            <a:ext cx="11089640" cy="975995"/>
          </a:xfrm>
        </p:spPr>
        <p:txBody>
          <a:bodyPr>
            <a:normAutofit/>
          </a:bodyPr>
          <a:p>
            <a:r>
              <a:rPr lang="en-US" sz="2665">
                <a:solidFill>
                  <a:srgbClr val="C00000"/>
                </a:solidFill>
                <a:sym typeface="+mn-ea"/>
              </a:rPr>
              <a:t>Cube Rate Estimate/Cubical Content Estimate</a:t>
            </a:r>
            <a:br>
              <a:rPr lang="en-US">
                <a:solidFill>
                  <a:schemeClr val="bg1"/>
                </a:solidFill>
              </a:rPr>
            </a:br>
            <a:endParaRPr lang="en-US"/>
          </a:p>
        </p:txBody>
      </p:sp>
      <p:sp>
        <p:nvSpPr>
          <p:cNvPr id="3" name="Content Placeholder 2"/>
          <p:cNvSpPr>
            <a:spLocks noGrp="1"/>
          </p:cNvSpPr>
          <p:nvPr>
            <p:ph idx="1"/>
          </p:nvPr>
        </p:nvSpPr>
        <p:spPr>
          <a:xfrm>
            <a:off x="687070" y="627380"/>
            <a:ext cx="10733405" cy="6007100"/>
          </a:xfrm>
        </p:spPr>
        <p:txBody>
          <a:bodyPr/>
          <a:p>
            <a:pPr marL="457200" indent="-457200">
              <a:buAutoNum type="arabicPeriod"/>
            </a:pPr>
            <a:r>
              <a:rPr lang="en-US" sz="2800">
                <a:solidFill>
                  <a:schemeClr val="bg1"/>
                </a:solidFill>
              </a:rPr>
              <a:t>Cube rate estimate is a preliminary estimate and is prepared on the basis of the cubical contents of the building. </a:t>
            </a:r>
            <a:endParaRPr lang="en-US" sz="2800">
              <a:solidFill>
                <a:schemeClr val="bg1"/>
              </a:solidFill>
            </a:endParaRPr>
          </a:p>
          <a:p>
            <a:pPr marL="457200" indent="-457200">
              <a:buAutoNum type="arabicPeriod"/>
            </a:pPr>
            <a:r>
              <a:rPr lang="en-US" sz="2800">
                <a:solidFill>
                  <a:schemeClr val="bg1"/>
                </a:solidFill>
              </a:rPr>
              <a:t>The cube rate being determined from the cost of the similar building having similar specifications and construction, in the locality</a:t>
            </a:r>
            <a:endParaRPr lang="en-US" sz="2800">
              <a:solidFill>
                <a:schemeClr val="bg1"/>
              </a:solidFill>
            </a:endParaRPr>
          </a:p>
          <a:p>
            <a:pPr marL="457200" indent="-457200">
              <a:buAutoNum type="arabicPeriod"/>
            </a:pPr>
            <a:r>
              <a:rPr lang="en-US" sz="2800">
                <a:solidFill>
                  <a:schemeClr val="bg1"/>
                </a:solidFill>
              </a:rPr>
              <a:t>This is calculated by finding the cubical contents of the building (length x breadth x height) and multiplying it by the cube rate.</a:t>
            </a:r>
            <a:endParaRPr lang="en-US" sz="28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gradFill>
                  <a:gsLst>
                    <a:gs pos="0">
                      <a:srgbClr val="E30000"/>
                    </a:gs>
                    <a:gs pos="100000">
                      <a:srgbClr val="760303"/>
                    </a:gs>
                  </a:gsLst>
                  <a:lin scaled="0"/>
                </a:gradFill>
                <a:sym typeface="+mn-ea"/>
              </a:rPr>
              <a:t>Approximate Quantity method Estimate</a:t>
            </a:r>
            <a:br>
              <a:rPr lang="en-US">
                <a:solidFill>
                  <a:schemeClr val="bg1"/>
                </a:solidFill>
              </a:rPr>
            </a:br>
            <a:endParaRPr lang="en-US"/>
          </a:p>
        </p:txBody>
      </p:sp>
      <p:sp>
        <p:nvSpPr>
          <p:cNvPr id="3" name="Content Placeholder 2"/>
          <p:cNvSpPr>
            <a:spLocks noGrp="1"/>
          </p:cNvSpPr>
          <p:nvPr>
            <p:ph idx="1"/>
          </p:nvPr>
        </p:nvSpPr>
        <p:spPr/>
        <p:txBody>
          <a:bodyPr/>
          <a:p>
            <a:r>
              <a:rPr lang="en-US">
                <a:solidFill>
                  <a:schemeClr val="bg1"/>
                </a:solidFill>
              </a:rPr>
              <a:t>In this method approximate total length of walls is found in runing meter and total length multiplied by the rate per running metre of wall gives fairly accurate cos (For this method the plan or line plan of the structure should be available</a:t>
            </a:r>
            <a:endParaRPr 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3000" y="194310"/>
            <a:ext cx="9906000" cy="635635"/>
          </a:xfrm>
        </p:spPr>
        <p:txBody>
          <a:bodyPr>
            <a:normAutofit fontScale="90000"/>
          </a:bodyPr>
          <a:p>
            <a:r>
              <a:rPr lang="en-US" sz="3110">
                <a:solidFill>
                  <a:schemeClr val="bg1"/>
                </a:solidFill>
                <a:sym typeface="+mn-ea"/>
              </a:rPr>
              <a:t>Detailed Estimate/ Item Rate Estimate</a:t>
            </a:r>
            <a:br>
              <a:rPr lang="en-US">
                <a:solidFill>
                  <a:schemeClr val="bg1"/>
                </a:solidFill>
              </a:rPr>
            </a:br>
            <a:endParaRPr lang="en-US"/>
          </a:p>
        </p:txBody>
      </p:sp>
      <p:sp>
        <p:nvSpPr>
          <p:cNvPr id="3" name="Content Placeholder 2"/>
          <p:cNvSpPr>
            <a:spLocks noGrp="1"/>
          </p:cNvSpPr>
          <p:nvPr>
            <p:ph idx="1"/>
          </p:nvPr>
        </p:nvSpPr>
        <p:spPr>
          <a:xfrm>
            <a:off x="347345" y="578485"/>
            <a:ext cx="11153775" cy="6278880"/>
          </a:xfrm>
        </p:spPr>
        <p:txBody>
          <a:bodyPr>
            <a:noAutofit/>
          </a:bodyPr>
          <a:p>
            <a:r>
              <a:rPr lang="en-US" sz="2200">
                <a:solidFill>
                  <a:schemeClr val="bg1"/>
                </a:solidFill>
              </a:rPr>
              <a:t>Detailed estimate is an accurate estimate and consists of working out the quantities of each item of works and working the cost) The detailed estimate is prepared in two stages)</a:t>
            </a:r>
            <a:endParaRPr lang="en-US" sz="2200">
              <a:solidFill>
                <a:schemeClr val="bg1"/>
              </a:solidFill>
            </a:endParaRPr>
          </a:p>
          <a:p>
            <a:pPr marL="0" indent="0">
              <a:buNone/>
            </a:pPr>
            <a:r>
              <a:rPr lang="en-US" sz="2200">
                <a:solidFill>
                  <a:srgbClr val="FF0000"/>
                </a:solidFill>
              </a:rPr>
              <a:t>i.Details of measurements and calculation of quantities- </a:t>
            </a:r>
            <a:r>
              <a:rPr lang="en-US" sz="2200">
                <a:solidFill>
                  <a:schemeClr val="bg1"/>
                </a:solidFill>
              </a:rPr>
              <a:t>The details of measurements of each item of work are taken out correctly from plan and drawings and quantities under each item of work are computed in a tabular form.)</a:t>
            </a:r>
            <a:endParaRPr lang="en-US" sz="2200">
              <a:solidFill>
                <a:schemeClr val="bg1"/>
              </a:solidFill>
            </a:endParaRPr>
          </a:p>
          <a:p>
            <a:pPr marL="0" indent="0">
              <a:buNone/>
            </a:pPr>
            <a:r>
              <a:rPr lang="en-US" sz="2200"/>
              <a:t>		Details of measurement Form</a:t>
            </a:r>
            <a:endParaRPr lang="en-US" sz="2200"/>
          </a:p>
          <a:p>
            <a:endParaRPr lang="en-US" sz="2200"/>
          </a:p>
          <a:p>
            <a:endParaRPr lang="en-US" sz="2200"/>
          </a:p>
          <a:p>
            <a:pPr marL="0" indent="0">
              <a:buNone/>
            </a:pPr>
            <a:endParaRPr lang="en-US" sz="2200"/>
          </a:p>
          <a:p>
            <a:pPr marL="0" indent="0">
              <a:buNone/>
            </a:pPr>
            <a:r>
              <a:rPr lang="en-US" sz="2200">
                <a:solidFill>
                  <a:srgbClr val="FF0000"/>
                </a:solidFill>
              </a:rPr>
              <a:t>ii. Abstract of estimated cost</a:t>
            </a:r>
            <a:r>
              <a:rPr lang="en-US" sz="2200"/>
              <a:t>- </a:t>
            </a:r>
            <a:r>
              <a:rPr lang="en-US" sz="2200">
                <a:solidFill>
                  <a:schemeClr val="tx1"/>
                </a:solidFill>
              </a:rPr>
              <a:t>The cost of each item of work is calculated in tabular form from the quantities already computed and total cost is worked out in Abstract of estimate Form (The rates of different items of work are taken from schedule of rates or from rate analysis)</a:t>
            </a:r>
            <a:endParaRPr lang="en-US" sz="2200">
              <a:solidFill>
                <a:schemeClr val="tx1"/>
              </a:solidFill>
            </a:endParaRPr>
          </a:p>
        </p:txBody>
      </p:sp>
      <p:pic>
        <p:nvPicPr>
          <p:cNvPr id="4" name="Picture 3"/>
          <p:cNvPicPr>
            <a:picLocks noChangeAspect="1"/>
          </p:cNvPicPr>
          <p:nvPr/>
        </p:nvPicPr>
        <p:blipFill>
          <a:blip r:embed="rId1"/>
          <a:stretch>
            <a:fillRect/>
          </a:stretch>
        </p:blipFill>
        <p:spPr>
          <a:xfrm>
            <a:off x="654050" y="2875280"/>
            <a:ext cx="9101455" cy="18859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095" y="132080"/>
            <a:ext cx="9906000" cy="895350"/>
          </a:xfrm>
        </p:spPr>
        <p:txBody>
          <a:bodyPr>
            <a:normAutofit fontScale="90000"/>
          </a:bodyPr>
          <a:p>
            <a:r>
              <a:rPr lang="en-US" sz="2800">
                <a:gradFill>
                  <a:gsLst>
                    <a:gs pos="0">
                      <a:srgbClr val="E30000"/>
                    </a:gs>
                    <a:gs pos="100000">
                      <a:srgbClr val="760303"/>
                    </a:gs>
                  </a:gsLst>
                  <a:lin scaled="0"/>
                </a:gradFill>
              </a:rPr>
              <a:t>Abstract Estimate form</a:t>
            </a:r>
            <a:br>
              <a:rPr lang="en-US">
                <a:solidFill>
                  <a:schemeClr val="bg1"/>
                </a:solidFill>
              </a:rPr>
            </a:br>
            <a:endParaRPr lang="en-US"/>
          </a:p>
        </p:txBody>
      </p:sp>
      <p:pic>
        <p:nvPicPr>
          <p:cNvPr id="4" name="Content Placeholder 3"/>
          <p:cNvPicPr>
            <a:picLocks noChangeAspect="1"/>
          </p:cNvPicPr>
          <p:nvPr>
            <p:ph idx="1"/>
          </p:nvPr>
        </p:nvPicPr>
        <p:blipFill>
          <a:blip r:embed="rId1"/>
          <a:stretch>
            <a:fillRect/>
          </a:stretch>
        </p:blipFill>
        <p:spPr>
          <a:xfrm>
            <a:off x="752475" y="776605"/>
            <a:ext cx="10942320" cy="1719580"/>
          </a:xfrm>
          <a:prstGeom prst="rect">
            <a:avLst/>
          </a:prstGeom>
        </p:spPr>
      </p:pic>
      <p:sp>
        <p:nvSpPr>
          <p:cNvPr id="5" name="Text Box 4"/>
          <p:cNvSpPr txBox="1"/>
          <p:nvPr/>
        </p:nvSpPr>
        <p:spPr>
          <a:xfrm>
            <a:off x="330835" y="2810510"/>
            <a:ext cx="11266805" cy="3784600"/>
          </a:xfrm>
          <a:prstGeom prst="rect">
            <a:avLst/>
          </a:prstGeom>
          <a:noFill/>
        </p:spPr>
        <p:txBody>
          <a:bodyPr wrap="square" rtlCol="0" anchor="t">
            <a:spAutoFit/>
          </a:bodyPr>
          <a:p>
            <a:pPr marL="342900" indent="-342900">
              <a:buFont typeface="Wingdings" panose="05000000000000000000" charset="0"/>
              <a:buChar char="ü"/>
            </a:pPr>
            <a:r>
              <a:rPr lang="en-US" sz="2400">
                <a:solidFill>
                  <a:schemeClr val="bg1"/>
                </a:solidFill>
              </a:rPr>
              <a:t>A percentage of 3 to 5% is added for contingencies; to allow for unforeseen expenditures, etc. and 1% to 2% added to meet the expenditure of work-charged establishment. The grand total thus obtained is the estimated cost of work.</a:t>
            </a:r>
            <a:endParaRPr lang="en-US" sz="2400">
              <a:solidFill>
                <a:schemeClr val="bg1"/>
              </a:solidFill>
            </a:endParaRPr>
          </a:p>
          <a:p>
            <a:pPr marL="342900" indent="-342900">
              <a:buFont typeface="Wingdings" panose="05000000000000000000" charset="0"/>
              <a:buChar char="ü"/>
            </a:pPr>
            <a:endParaRPr lang="en-US" sz="2400">
              <a:solidFill>
                <a:schemeClr val="bg1"/>
              </a:solidFill>
            </a:endParaRPr>
          </a:p>
          <a:p>
            <a:pPr marL="342900" indent="-342900">
              <a:buFont typeface="Wingdings" panose="05000000000000000000" charset="0"/>
              <a:buChar char="ü"/>
            </a:pPr>
            <a:r>
              <a:rPr lang="en-US" sz="2400">
                <a:solidFill>
                  <a:schemeClr val="bg1"/>
                </a:solidFill>
              </a:rPr>
              <a:t>The detailed estimate is accompanied with: (a) report (b) specification (c) detailed drawings showing plans, different sections, key or index plan, etc.. (d) design data and calculations (e) basis of rates adopt in the estimate</a:t>
            </a:r>
            <a:endParaRPr lang="en-US" sz="2400">
              <a:solidFill>
                <a:schemeClr val="bg1"/>
              </a:solidFill>
            </a:endParaRPr>
          </a:p>
          <a:p>
            <a:pPr marL="342900" indent="-342900">
              <a:buFont typeface="Wingdings" panose="05000000000000000000" charset="0"/>
              <a:buChar char="ü"/>
            </a:pPr>
            <a:endParaRPr lang="en-US" sz="2400">
              <a:solidFill>
                <a:schemeClr val="bg1"/>
              </a:solidFill>
            </a:endParaRPr>
          </a:p>
          <a:p>
            <a:pPr marL="342900" indent="-342900">
              <a:buFont typeface="Wingdings" panose="05000000000000000000" charset="0"/>
              <a:buChar char="ü"/>
            </a:pPr>
            <a:r>
              <a:rPr lang="en-US" sz="2400">
                <a:solidFill>
                  <a:schemeClr val="tx1"/>
                </a:solidFill>
              </a:rPr>
              <a:t>Such a detailed estimate is prepared for technical sanction, administrative approval and also for execution of a contract with the contractor</a:t>
            </a:r>
            <a:endParaRPr lang="en-US" sz="240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730" y="148590"/>
            <a:ext cx="9906000" cy="845820"/>
          </a:xfrm>
        </p:spPr>
        <p:txBody>
          <a:bodyPr/>
          <a:p>
            <a:r>
              <a:rPr lang="en-US" sz="2800">
                <a:gradFill>
                  <a:gsLst>
                    <a:gs pos="0">
                      <a:srgbClr val="E30000"/>
                    </a:gs>
                    <a:gs pos="100000">
                      <a:srgbClr val="760303"/>
                    </a:gs>
                  </a:gsLst>
                  <a:lin scaled="0"/>
                </a:gradFill>
              </a:rPr>
              <a:t>revised estimate</a:t>
            </a:r>
            <a:endParaRPr lang="en-US" sz="2800">
              <a:gradFill>
                <a:gsLst>
                  <a:gs pos="0">
                    <a:srgbClr val="E30000"/>
                  </a:gs>
                  <a:gs pos="100000">
                    <a:srgbClr val="760303"/>
                  </a:gs>
                </a:gsLst>
                <a:lin scaled="0"/>
              </a:gradFill>
            </a:endParaRPr>
          </a:p>
        </p:txBody>
      </p:sp>
      <p:sp>
        <p:nvSpPr>
          <p:cNvPr id="3" name="Content Placeholder 2"/>
          <p:cNvSpPr>
            <a:spLocks noGrp="1"/>
          </p:cNvSpPr>
          <p:nvPr>
            <p:ph idx="1"/>
          </p:nvPr>
        </p:nvSpPr>
        <p:spPr>
          <a:xfrm>
            <a:off x="493395" y="995045"/>
            <a:ext cx="11477625" cy="5719445"/>
          </a:xfrm>
        </p:spPr>
        <p:txBody>
          <a:bodyPr/>
          <a:p>
            <a:pPr>
              <a:buClr>
                <a:srgbClr val="76A52E"/>
              </a:buClr>
              <a:buFont typeface="Wingdings" panose="05000000000000000000" charset="0"/>
              <a:buChar char="ü"/>
            </a:pPr>
            <a:r>
              <a:rPr lang="en-US">
                <a:solidFill>
                  <a:schemeClr val="bg1"/>
                </a:solidFill>
              </a:rPr>
              <a:t>Revised estimate is to be prepared under any one of the following circumstances: </a:t>
            </a:r>
            <a:endParaRPr lang="en-US">
              <a:solidFill>
                <a:schemeClr val="bg1"/>
              </a:solidFill>
            </a:endParaRPr>
          </a:p>
          <a:p>
            <a:pPr>
              <a:buClr>
                <a:srgbClr val="76A52E"/>
              </a:buClr>
              <a:buFont typeface="Wingdings" panose="05000000000000000000" charset="0"/>
              <a:buChar char="ü"/>
            </a:pPr>
            <a:r>
              <a:rPr lang="en-US">
                <a:solidFill>
                  <a:schemeClr val="bg1"/>
                </a:solidFill>
              </a:rPr>
              <a:t>When the original sanctioned estimate is exceeds or likely to exceed by more than 5%</a:t>
            </a:r>
            <a:endParaRPr lang="en-US">
              <a:solidFill>
                <a:schemeClr val="bg1"/>
              </a:solidFill>
            </a:endParaRPr>
          </a:p>
          <a:p>
            <a:pPr>
              <a:buClr>
                <a:srgbClr val="76A52E"/>
              </a:buClr>
              <a:buFont typeface="Wingdings" panose="05000000000000000000" charset="0"/>
              <a:buChar char="ü"/>
            </a:pPr>
            <a:r>
              <a:rPr lang="en-US">
                <a:solidFill>
                  <a:schemeClr val="bg1"/>
                </a:solidFill>
              </a:rPr>
              <a:t>When the expenditure on a work exceeds or likely to exceed the amount of administrative sanction by more than 10%)</a:t>
            </a:r>
            <a:endParaRPr lang="en-US">
              <a:solidFill>
                <a:schemeClr val="bg1"/>
              </a:solidFill>
            </a:endParaRPr>
          </a:p>
          <a:p>
            <a:pPr>
              <a:buClr>
                <a:srgbClr val="76A52E"/>
              </a:buClr>
              <a:buFont typeface="Wingdings" panose="05000000000000000000" charset="0"/>
              <a:buChar char="ü"/>
            </a:pPr>
            <a:r>
              <a:rPr lang="en-US">
                <a:solidFill>
                  <a:schemeClr val="bg1"/>
                </a:solidFill>
              </a:rPr>
              <a:t>When there are material deviation from the original proposal but not die ty material deviation of a structural nature. </a:t>
            </a:r>
            <a:endParaRPr lang="en-US">
              <a:solidFill>
                <a:schemeClr val="bg1"/>
              </a:solidFill>
            </a:endParaRPr>
          </a:p>
          <a:p>
            <a:pPr>
              <a:buClr>
                <a:srgbClr val="76A52E"/>
              </a:buClr>
              <a:buFont typeface="Wingdings" panose="05000000000000000000" charset="0"/>
              <a:buChar char="ü"/>
            </a:pPr>
            <a:r>
              <a:rPr lang="en-US">
                <a:solidFill>
                  <a:schemeClr val="bg1"/>
                </a:solidFill>
              </a:rPr>
              <a:t>When it is found that the sanctioned estimate is more than the actual requirement</a:t>
            </a:r>
            <a:endParaRPr 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66700" y="197485"/>
            <a:ext cx="10781030" cy="797560"/>
          </a:xfrm>
        </p:spPr>
        <p:txBody>
          <a:bodyPr/>
          <a:p>
            <a:r>
              <a:rPr lang="en-US">
                <a:gradFill>
                  <a:gsLst>
                    <a:gs pos="0">
                      <a:srgbClr val="E30000"/>
                    </a:gs>
                    <a:gs pos="100000">
                      <a:srgbClr val="760303"/>
                    </a:gs>
                  </a:gsLst>
                  <a:lin scaled="0"/>
                </a:gradFill>
                <a:sym typeface="+mn-ea"/>
              </a:rPr>
              <a:t>Supplementary estimate</a:t>
            </a:r>
            <a:endParaRPr lang="en-US">
              <a:gradFill>
                <a:gsLst>
                  <a:gs pos="0">
                    <a:srgbClr val="E30000"/>
                  </a:gs>
                  <a:gs pos="100000">
                    <a:srgbClr val="760303"/>
                  </a:gs>
                </a:gsLst>
                <a:lin scaled="0"/>
              </a:gradFill>
              <a:sym typeface="+mn-ea"/>
            </a:endParaRPr>
          </a:p>
        </p:txBody>
      </p:sp>
      <p:sp>
        <p:nvSpPr>
          <p:cNvPr id="3" name="Content Placeholder 2"/>
          <p:cNvSpPr>
            <a:spLocks noGrp="1"/>
          </p:cNvSpPr>
          <p:nvPr>
            <p:ph idx="1"/>
          </p:nvPr>
        </p:nvSpPr>
        <p:spPr/>
        <p:txBody>
          <a:bodyPr>
            <a:noAutofit/>
          </a:bodyPr>
          <a:p>
            <a:r>
              <a:rPr lang="en-US" sz="2700">
                <a:solidFill>
                  <a:schemeClr val="bg1"/>
                </a:solidFill>
              </a:rPr>
              <a:t> It is a detailed estimate and is prepared when additional work are required to supplement the original works or when further development is required during the progress of the work </a:t>
            </a:r>
            <a:endParaRPr lang="en-US" sz="2700">
              <a:solidFill>
                <a:schemeClr val="bg1"/>
              </a:solidFill>
            </a:endParaRPr>
          </a:p>
          <a:p>
            <a:r>
              <a:rPr lang="en-US" sz="2700">
                <a:solidFill>
                  <a:schemeClr val="bg1"/>
                </a:solidFill>
              </a:rPr>
              <a:t>The abstract should show the amount of the original estimate and the total amount including the supplementary amount for which sanction is required.</a:t>
            </a:r>
            <a:endParaRPr lang="en-US" sz="27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gradFill>
                  <a:gsLst>
                    <a:gs pos="0">
                      <a:srgbClr val="E30000"/>
                    </a:gs>
                    <a:gs pos="100000">
                      <a:srgbClr val="760303"/>
                    </a:gs>
                  </a:gsLst>
                  <a:lin scaled="0"/>
                </a:gradFill>
                <a:sym typeface="+mn-ea"/>
              </a:rPr>
              <a:t>Supplementary and revised estimates</a:t>
            </a:r>
            <a:br>
              <a:rPr lang="en-US"/>
            </a:br>
            <a:endParaRPr lang="en-US"/>
          </a:p>
        </p:txBody>
      </p:sp>
      <p:sp>
        <p:nvSpPr>
          <p:cNvPr id="3" name="Content Placeholder 2"/>
          <p:cNvSpPr>
            <a:spLocks noGrp="1"/>
          </p:cNvSpPr>
          <p:nvPr>
            <p:ph idx="1"/>
          </p:nvPr>
        </p:nvSpPr>
        <p:spPr/>
        <p:txBody>
          <a:bodyPr>
            <a:normAutofit lnSpcReduction="20000"/>
          </a:bodyPr>
          <a:p>
            <a:endParaRPr lang="en-US"/>
          </a:p>
          <a:p>
            <a:r>
              <a:rPr lang="en-US">
                <a:solidFill>
                  <a:schemeClr val="bg1"/>
                </a:solidFill>
              </a:rPr>
              <a:t>This estimation is prepared when it is necessary to revise the original estimate due to increased volume of work as well as additional works are included (supplementary works) For such a case a revised estimate is prepared for the increased volume of original work and a detailed estimate for the supplementary works not included in the original schedule. </a:t>
            </a:r>
            <a:endParaRPr lang="en-US">
              <a:solidFill>
                <a:schemeClr val="bg1"/>
              </a:solidFill>
            </a:endParaRPr>
          </a:p>
          <a:p>
            <a:r>
              <a:rPr lang="en-US">
                <a:solidFill>
                  <a:schemeClr val="bg1"/>
                </a:solidFill>
              </a:rPr>
              <a:t>The total amount of revised estimate includes the amount for supplementary work also.</a:t>
            </a:r>
            <a:endParaRPr lang="en-US">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095" y="180975"/>
            <a:ext cx="9906000" cy="521335"/>
          </a:xfrm>
        </p:spPr>
        <p:txBody>
          <a:bodyPr>
            <a:normAutofit fontScale="90000"/>
          </a:bodyPr>
          <a:p>
            <a:r>
              <a:rPr lang="en-US">
                <a:gradFill>
                  <a:gsLst>
                    <a:gs pos="0">
                      <a:srgbClr val="E30000"/>
                    </a:gs>
                    <a:gs pos="100000">
                      <a:srgbClr val="760303"/>
                    </a:gs>
                  </a:gsLst>
                  <a:lin scaled="0"/>
                </a:gradFill>
                <a:sym typeface="+mn-ea"/>
              </a:rPr>
              <a:t>Annual repair and maintenance estimate</a:t>
            </a:r>
            <a:br>
              <a:rPr lang="en-US"/>
            </a:br>
            <a:endParaRPr lang="en-US"/>
          </a:p>
        </p:txBody>
      </p:sp>
      <p:sp>
        <p:nvSpPr>
          <p:cNvPr id="3" name="Content Placeholder 2"/>
          <p:cNvSpPr>
            <a:spLocks noGrp="1"/>
          </p:cNvSpPr>
          <p:nvPr>
            <p:ph idx="1"/>
          </p:nvPr>
        </p:nvSpPr>
        <p:spPr>
          <a:xfrm>
            <a:off x="1141095" y="352425"/>
            <a:ext cx="9906000" cy="5438775"/>
          </a:xfrm>
        </p:spPr>
        <p:txBody>
          <a:bodyPr>
            <a:noAutofit/>
          </a:bodyPr>
          <a:p>
            <a:r>
              <a:rPr lang="en-US">
                <a:solidFill>
                  <a:schemeClr val="bg1"/>
                </a:solidFill>
              </a:rPr>
              <a:t>Annual repair and Maintenance Estimate is a detailed estimate and is prepared to maintain the structure or work in proper order and safe condition.</a:t>
            </a:r>
            <a:endParaRPr lang="en-US">
              <a:solidFill>
                <a:schemeClr val="bg1"/>
              </a:solidFill>
            </a:endParaRPr>
          </a:p>
          <a:p>
            <a:r>
              <a:rPr lang="en-US">
                <a:solidFill>
                  <a:schemeClr val="bg1"/>
                </a:solidFill>
              </a:rPr>
              <a:t> For building the includes white washing, colour washing, painting, minor repairs, etc. For road works the estimate provides for patch repairing. newals, repairs of bridges and culverts, etc.</a:t>
            </a:r>
            <a:endParaRPr lang="en-US">
              <a:solidFill>
                <a:schemeClr val="bg1"/>
              </a:solidFill>
            </a:endParaRPr>
          </a:p>
          <a:p>
            <a:pPr marL="0" indent="0">
              <a:buFont typeface="Wingdings" panose="05000000000000000000" charset="0"/>
              <a:buNone/>
            </a:pPr>
            <a:r>
              <a:rPr lang="en-US">
                <a:solidFill>
                  <a:schemeClr val="bg1"/>
                </a:solidFill>
                <a:sym typeface="+mn-ea"/>
              </a:rPr>
              <a:t>The following are the some of the annual repair works listed for building</a:t>
            </a:r>
            <a:endParaRPr lang="en-US">
              <a:solidFill>
                <a:schemeClr val="bg1"/>
              </a:solidFill>
            </a:endParaRPr>
          </a:p>
          <a:p>
            <a:pPr>
              <a:buFont typeface="Wingdings" panose="05000000000000000000" charset="0"/>
              <a:buChar char="Ø"/>
            </a:pPr>
            <a:r>
              <a:rPr lang="en-US">
                <a:solidFill>
                  <a:schemeClr val="bg1"/>
                </a:solidFill>
                <a:sym typeface="+mn-ea"/>
              </a:rPr>
              <a:t> Painting work</a:t>
            </a:r>
            <a:endParaRPr lang="en-US">
              <a:solidFill>
                <a:schemeClr val="bg1"/>
              </a:solidFill>
            </a:endParaRPr>
          </a:p>
          <a:p>
            <a:pPr>
              <a:buFont typeface="Wingdings" panose="05000000000000000000" charset="0"/>
              <a:buChar char="Ø"/>
            </a:pPr>
            <a:r>
              <a:rPr lang="en-US">
                <a:solidFill>
                  <a:schemeClr val="bg1"/>
                </a:solidFill>
                <a:sym typeface="+mn-ea"/>
              </a:rPr>
              <a:t> White washing. b. Colour washing.</a:t>
            </a:r>
            <a:endParaRPr lang="en-US">
              <a:solidFill>
                <a:schemeClr val="bg1"/>
              </a:solidFill>
            </a:endParaRPr>
          </a:p>
          <a:p>
            <a:pPr>
              <a:buFont typeface="Wingdings" panose="05000000000000000000" charset="0"/>
              <a:buChar char="Ø"/>
            </a:pPr>
            <a:r>
              <a:rPr lang="en-US">
                <a:solidFill>
                  <a:schemeClr val="bg1"/>
                </a:solidFill>
                <a:sym typeface="+mn-ea"/>
              </a:rPr>
              <a:t> Distempering</a:t>
            </a:r>
            <a:endParaRPr lang="en-US">
              <a:solidFill>
                <a:schemeClr val="bg1"/>
              </a:solidFill>
            </a:endParaRPr>
          </a:p>
          <a:p>
            <a:pPr>
              <a:buFont typeface="Wingdings" panose="05000000000000000000" charset="0"/>
              <a:buChar char="Ø"/>
            </a:pPr>
            <a:r>
              <a:rPr lang="en-US">
                <a:solidFill>
                  <a:schemeClr val="bg1"/>
                </a:solidFill>
                <a:sym typeface="+mn-ea"/>
              </a:rPr>
              <a:t> Snocem/Supercem painting for external walls.</a:t>
            </a:r>
            <a:endParaRPr lang="en-US">
              <a:solidFill>
                <a:schemeClr val="bg1"/>
              </a:solidFill>
            </a:endParaRPr>
          </a:p>
          <a:p>
            <a:pPr>
              <a:buFont typeface="Wingdings" panose="05000000000000000000" charset="0"/>
              <a:buChar char="Ø"/>
            </a:pPr>
            <a:r>
              <a:rPr lang="en-US">
                <a:solidFill>
                  <a:schemeClr val="bg1"/>
                </a:solidFill>
                <a:sym typeface="+mn-ea"/>
              </a:rPr>
              <a:t> Repainting Doors, windows and ventilators</a:t>
            </a:r>
            <a:endParaRPr lang="en-US">
              <a:solidFill>
                <a:schemeClr val="bg1"/>
              </a:solidFill>
            </a:endParaRPr>
          </a:p>
          <a:p>
            <a:endParaRPr lang="en-US">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gradFill>
                  <a:gsLst>
                    <a:gs pos="0">
                      <a:srgbClr val="E30000"/>
                    </a:gs>
                    <a:gs pos="100000">
                      <a:srgbClr val="760303"/>
                    </a:gs>
                  </a:gsLst>
                  <a:lin scaled="0"/>
                </a:gradFill>
                <a:sym typeface="+mn-ea"/>
              </a:rPr>
              <a:t>METHODS OF TAKING OUT QUANTITIES</a:t>
            </a:r>
            <a:br>
              <a:rPr lang="en-US"/>
            </a:br>
            <a:endParaRPr lang="en-US"/>
          </a:p>
        </p:txBody>
      </p:sp>
      <p:sp>
        <p:nvSpPr>
          <p:cNvPr id="3" name="Content Placeholder 2"/>
          <p:cNvSpPr>
            <a:spLocks noGrp="1"/>
          </p:cNvSpPr>
          <p:nvPr>
            <p:ph idx="1"/>
          </p:nvPr>
        </p:nvSpPr>
        <p:spPr/>
        <p:txBody>
          <a:bodyPr/>
          <a:p>
            <a:r>
              <a:rPr lang="en-US">
                <a:solidFill>
                  <a:schemeClr val="bg1"/>
                </a:solidFill>
              </a:rPr>
              <a:t>The quantities like earth work, foundation concrete, brickwork in plinthand super structure etc., can be workout by any of following two methods:</a:t>
            </a:r>
            <a:endParaRPr lang="en-US">
              <a:solidFill>
                <a:schemeClr val="bg1"/>
              </a:solidFill>
            </a:endParaRPr>
          </a:p>
          <a:p>
            <a:pPr marL="0" indent="0">
              <a:buNone/>
            </a:pPr>
            <a:r>
              <a:rPr lang="en-US">
                <a:solidFill>
                  <a:schemeClr val="bg1"/>
                </a:solidFill>
              </a:rPr>
              <a:t>a) Long wall - short wall method</a:t>
            </a:r>
            <a:endParaRPr lang="en-US">
              <a:solidFill>
                <a:schemeClr val="bg1"/>
              </a:solidFill>
            </a:endParaRPr>
          </a:p>
          <a:p>
            <a:pPr marL="0" indent="0">
              <a:buNone/>
            </a:pPr>
            <a:r>
              <a:rPr lang="en-US">
                <a:solidFill>
                  <a:schemeClr val="bg1"/>
                </a:solidFill>
              </a:rPr>
              <a:t>b) Centre line method.</a:t>
            </a:r>
            <a:endParaRPr lang="en-US">
              <a:solidFill>
                <a:schemeClr val="bg1"/>
              </a:solidFill>
            </a:endParaRPr>
          </a:p>
          <a:p>
            <a:pPr marL="0" indent="0">
              <a:buNone/>
            </a:pPr>
            <a:r>
              <a:rPr lang="en-US">
                <a:solidFill>
                  <a:schemeClr val="bg1"/>
                </a:solidFill>
              </a:rPr>
              <a:t>c) Partly centre line and short wall method.</a:t>
            </a:r>
            <a:endParaRPr lang="en-US">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3000" y="0"/>
            <a:ext cx="9906000" cy="570865"/>
          </a:xfrm>
        </p:spPr>
        <p:txBody>
          <a:bodyPr>
            <a:normAutofit fontScale="90000"/>
          </a:bodyPr>
          <a:p>
            <a:br>
              <a:rPr lang="en-US">
                <a:sym typeface="+mn-ea"/>
              </a:rPr>
            </a:br>
            <a:r>
              <a:rPr lang="en-US">
                <a:gradFill>
                  <a:gsLst>
                    <a:gs pos="0">
                      <a:srgbClr val="E30000"/>
                    </a:gs>
                    <a:gs pos="100000">
                      <a:srgbClr val="760303"/>
                    </a:gs>
                  </a:gsLst>
                  <a:lin scaled="0"/>
                </a:gradFill>
                <a:sym typeface="+mn-ea"/>
              </a:rPr>
              <a:t>LONG WALL-SHORT WALL METHOD</a:t>
            </a:r>
            <a:br>
              <a:rPr lang="en-US"/>
            </a:br>
            <a:endParaRPr lang="en-US"/>
          </a:p>
        </p:txBody>
      </p:sp>
      <p:sp>
        <p:nvSpPr>
          <p:cNvPr id="3" name="Content Placeholder 2"/>
          <p:cNvSpPr>
            <a:spLocks noGrp="1"/>
          </p:cNvSpPr>
          <p:nvPr>
            <p:ph idx="1"/>
          </p:nvPr>
        </p:nvSpPr>
        <p:spPr>
          <a:xfrm>
            <a:off x="427990" y="570865"/>
            <a:ext cx="11445875" cy="5998210"/>
          </a:xfrm>
        </p:spPr>
        <p:txBody>
          <a:bodyPr>
            <a:normAutofit/>
          </a:bodyPr>
          <a:p>
            <a:r>
              <a:rPr lang="en-US">
                <a:solidFill>
                  <a:schemeClr val="bg1"/>
                </a:solidFill>
              </a:rPr>
              <a:t>In this method, the wall along the length of room is considered to be longwall while the wall perpendicular to long wall is said to be short wall. </a:t>
            </a:r>
            <a:endParaRPr lang="en-US">
              <a:solidFill>
                <a:schemeClr val="bg1"/>
              </a:solidFill>
            </a:endParaRPr>
          </a:p>
          <a:p>
            <a:r>
              <a:rPr lang="en-US">
                <a:solidFill>
                  <a:schemeClr val="bg1"/>
                </a:solidFill>
              </a:rPr>
              <a:t>To get the length of long wall or short wall, calculate first the centre line lengths of individual walls. </a:t>
            </a:r>
            <a:endParaRPr lang="en-US">
              <a:solidFill>
                <a:schemeClr val="bg1"/>
              </a:solidFill>
            </a:endParaRPr>
          </a:p>
          <a:p>
            <a:r>
              <a:rPr lang="en-US">
                <a:solidFill>
                  <a:schemeClr val="bg1"/>
                </a:solidFill>
              </a:rPr>
              <a:t>Then the length of long wall, (out to out) may be calculated after adding half breadth at each end to its centre line length. </a:t>
            </a:r>
            <a:endParaRPr lang="en-US">
              <a:solidFill>
                <a:schemeClr val="bg1"/>
              </a:solidFill>
            </a:endParaRPr>
          </a:p>
          <a:p>
            <a:r>
              <a:rPr lang="en-US">
                <a:solidFill>
                  <a:schemeClr val="bg1"/>
                </a:solidFill>
              </a:rPr>
              <a:t>Thus the length of short wallMeasured into in and may be found by deducting half breadth from its centre linelength at each end.</a:t>
            </a:r>
            <a:endParaRPr lang="en-US">
              <a:solidFill>
                <a:schemeClr val="bg1"/>
              </a:solidFill>
            </a:endParaRPr>
          </a:p>
          <a:p>
            <a:r>
              <a:rPr lang="en-US">
                <a:solidFill>
                  <a:schemeClr val="bg1"/>
                </a:solidFill>
              </a:rPr>
              <a:t> The length of long wall usually decreases from earth work to brick work in super structure while the short wall increases. These lengths are multiplied by breadth and depth to getquantities.</a:t>
            </a:r>
            <a:endParaRPr 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26622"/>
          </a:xfrm>
        </p:spPr>
        <p:txBody>
          <a:bodyPr/>
          <a:lstStyle/>
          <a:p>
            <a:endParaRPr lang="en-IN" dirty="0"/>
          </a:p>
        </p:txBody>
      </p:sp>
      <p:sp>
        <p:nvSpPr>
          <p:cNvPr id="3" name="Content Placeholder 2"/>
          <p:cNvSpPr>
            <a:spLocks noGrp="1"/>
          </p:cNvSpPr>
          <p:nvPr>
            <p:ph idx="1"/>
          </p:nvPr>
        </p:nvSpPr>
        <p:spPr>
          <a:xfrm>
            <a:off x="350196" y="1245140"/>
            <a:ext cx="11517549" cy="4546061"/>
          </a:xfrm>
        </p:spPr>
        <p:txBody>
          <a:bodyPr>
            <a:normAutofit lnSpcReduction="10000"/>
          </a:bodyPr>
          <a:lstStyle/>
          <a:p>
            <a:pPr>
              <a:buFont typeface="Wingdings" panose="05000000000000000000" pitchFamily="2" charset="2"/>
              <a:buChar char="ü"/>
            </a:pPr>
            <a:r>
              <a:rPr lang="en-US" sz="2400" dirty="0">
                <a:solidFill>
                  <a:srgbClr val="FFFF00"/>
                </a:solidFill>
              </a:rPr>
              <a:t>SITE PLAN </a:t>
            </a:r>
            <a:r>
              <a:rPr lang="en-US" sz="2400" dirty="0">
                <a:solidFill>
                  <a:schemeClr val="bg1"/>
                </a:solidFill>
              </a:rPr>
              <a:t>-It is the plan drawn for a particular construction showing its position with respect to approaching roads, main bazars, markets and other permanent features in a populated area. It shows the location of the area under construction with respect to the other areas and on it generally the names of the owners of areas or property holders adjoining to it are also denoted. North line is also clearly marked on it.</a:t>
            </a:r>
            <a:endParaRPr lang="en-US" sz="2400" dirty="0">
              <a:solidFill>
                <a:schemeClr val="bg1"/>
              </a:solidFill>
            </a:endParaRPr>
          </a:p>
          <a:p>
            <a:pPr>
              <a:buFont typeface="Wingdings" panose="05000000000000000000" pitchFamily="2" charset="2"/>
              <a:buChar char="ü"/>
            </a:pPr>
            <a:r>
              <a:rPr lang="en-US" sz="2400" dirty="0">
                <a:solidFill>
                  <a:srgbClr val="FFFF00"/>
                </a:solidFill>
              </a:rPr>
              <a:t>LINE PLAN- </a:t>
            </a:r>
            <a:r>
              <a:rPr lang="en-US" sz="2400" dirty="0">
                <a:solidFill>
                  <a:schemeClr val="bg1"/>
                </a:solidFill>
              </a:rPr>
              <a:t>Line plan can be defined as the plan of a particular construction simply showing main features with the help of the single lines of different portions of </a:t>
            </a:r>
            <a:r>
              <a:rPr lang="en-US" dirty="0">
                <a:solidFill>
                  <a:schemeClr val="bg1"/>
                </a:solidFill>
              </a:rPr>
              <a:t>the constructions. Details of constructions are not generally shown on this plan. This inside and outside dimensions shown on this plan should necessarily be corresponding to actual dimensions. </a:t>
            </a:r>
            <a:endParaRPr lang="en-IN" dirty="0">
              <a:solidFill>
                <a:schemeClr val="bg1"/>
              </a:solidFill>
            </a:endParaRPr>
          </a:p>
          <a:p>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730" y="618490"/>
            <a:ext cx="9906000" cy="505460"/>
          </a:xfrm>
        </p:spPr>
        <p:txBody>
          <a:bodyPr>
            <a:normAutofit fontScale="90000"/>
          </a:bodyPr>
          <a:p>
            <a:endParaRPr lang="en-US"/>
          </a:p>
        </p:txBody>
      </p:sp>
      <p:pic>
        <p:nvPicPr>
          <p:cNvPr id="4" name="Content Placeholder 3"/>
          <p:cNvPicPr>
            <a:picLocks noChangeAspect="1"/>
          </p:cNvPicPr>
          <p:nvPr>
            <p:ph idx="1"/>
          </p:nvPr>
        </p:nvPicPr>
        <p:blipFill>
          <a:blip r:embed="rId1"/>
          <a:stretch>
            <a:fillRect/>
          </a:stretch>
        </p:blipFill>
        <p:spPr>
          <a:xfrm>
            <a:off x="0" y="180975"/>
            <a:ext cx="12033885" cy="66776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095" y="196850"/>
            <a:ext cx="9906000" cy="716915"/>
          </a:xfrm>
        </p:spPr>
        <p:txBody>
          <a:bodyPr>
            <a:normAutofit fontScale="90000"/>
          </a:bodyPr>
          <a:p>
            <a:r>
              <a:rPr lang="en-US">
                <a:gradFill>
                  <a:gsLst>
                    <a:gs pos="0">
                      <a:srgbClr val="E30000"/>
                    </a:gs>
                    <a:gs pos="100000">
                      <a:srgbClr val="760303"/>
                    </a:gs>
                  </a:gsLst>
                  <a:lin scaled="0"/>
                </a:gradFill>
                <a:sym typeface="+mn-ea"/>
              </a:rPr>
              <a:t>CENTRE LINE METHOD</a:t>
            </a:r>
            <a:br>
              <a:rPr lang="en-US"/>
            </a:br>
            <a:endParaRPr lang="en-US"/>
          </a:p>
        </p:txBody>
      </p:sp>
      <p:sp>
        <p:nvSpPr>
          <p:cNvPr id="3" name="Content Placeholder 2"/>
          <p:cNvSpPr>
            <a:spLocks noGrp="1"/>
          </p:cNvSpPr>
          <p:nvPr>
            <p:ph idx="1"/>
          </p:nvPr>
        </p:nvSpPr>
        <p:spPr>
          <a:xfrm>
            <a:off x="381000" y="913130"/>
            <a:ext cx="11559540" cy="5944235"/>
          </a:xfrm>
        </p:spPr>
        <p:txBody>
          <a:bodyPr>
            <a:normAutofit/>
          </a:bodyPr>
          <a:p>
            <a:pPr>
              <a:buFont typeface="Wingdings" panose="05000000000000000000" charset="0"/>
              <a:buChar char="Ø"/>
            </a:pPr>
            <a:r>
              <a:rPr lang="en-US">
                <a:solidFill>
                  <a:schemeClr val="bg1"/>
                </a:solidFill>
              </a:rPr>
              <a:t>This method is suitable for walls of similar cross sections. Here the total centre line length is multiplied by breadth and depth of respective item to get thetotal quantity at a time. </a:t>
            </a:r>
            <a:endParaRPr lang="en-US">
              <a:solidFill>
                <a:schemeClr val="bg1"/>
              </a:solidFill>
            </a:endParaRPr>
          </a:p>
          <a:p>
            <a:pPr>
              <a:buFont typeface="Wingdings" panose="05000000000000000000" charset="0"/>
              <a:buChar char="Ø"/>
            </a:pPr>
            <a:r>
              <a:rPr lang="en-US">
                <a:solidFill>
                  <a:schemeClr val="bg1"/>
                </a:solidFill>
              </a:rPr>
              <a:t>When cross walls or partitions or verandah walls joinwith main all, the centre line length gets reduced by half of breadth for each junction.</a:t>
            </a:r>
            <a:endParaRPr lang="en-US">
              <a:solidFill>
                <a:schemeClr val="bg1"/>
              </a:solidFill>
            </a:endParaRPr>
          </a:p>
          <a:p>
            <a:pPr>
              <a:buFont typeface="Wingdings" panose="05000000000000000000" charset="0"/>
              <a:buChar char="Ø"/>
            </a:pPr>
            <a:r>
              <a:rPr lang="en-US">
                <a:solidFill>
                  <a:schemeClr val="bg1"/>
                </a:solidFill>
              </a:rPr>
              <a:t> Such junction or joints are studied carefully while calculating total centreline length. The estimates prepared by this method are most accurate and quick.</a:t>
            </a:r>
            <a:endParaRPr lang="en-US">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422910" y="-635"/>
            <a:ext cx="12369800" cy="68592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333375" y="287655"/>
            <a:ext cx="11569700" cy="62331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41730" y="0"/>
            <a:ext cx="9906000" cy="703580"/>
          </a:xfrm>
        </p:spPr>
        <p:txBody>
          <a:bodyPr/>
          <a:p>
            <a:endParaRPr lang="en-US"/>
          </a:p>
        </p:txBody>
      </p:sp>
      <p:pic>
        <p:nvPicPr>
          <p:cNvPr id="4" name="Content Placeholder 3"/>
          <p:cNvPicPr>
            <a:picLocks noChangeAspect="1"/>
          </p:cNvPicPr>
          <p:nvPr>
            <p:ph idx="1"/>
          </p:nvPr>
        </p:nvPicPr>
        <p:blipFill>
          <a:blip r:embed="rId1"/>
          <a:stretch>
            <a:fillRect/>
          </a:stretch>
        </p:blipFill>
        <p:spPr>
          <a:xfrm>
            <a:off x="216535" y="109855"/>
            <a:ext cx="11975465" cy="64592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46685" y="142240"/>
            <a:ext cx="11829415" cy="67157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4" name="Content Placeholder 3"/>
          <p:cNvPicPr>
            <a:picLocks noChangeAspect="1"/>
          </p:cNvPicPr>
          <p:nvPr>
            <p:ph sz="half" idx="1"/>
          </p:nvPr>
        </p:nvPicPr>
        <p:blipFill>
          <a:blip r:embed="rId1"/>
          <a:stretch>
            <a:fillRect/>
          </a:stretch>
        </p:blipFill>
        <p:spPr>
          <a:xfrm>
            <a:off x="0" y="21590"/>
            <a:ext cx="12051665" cy="3730625"/>
          </a:xfrm>
          <a:prstGeom prst="rect">
            <a:avLst/>
          </a:prstGeom>
        </p:spPr>
      </p:pic>
      <p:pic>
        <p:nvPicPr>
          <p:cNvPr id="5" name="Content Placeholder 4"/>
          <p:cNvPicPr>
            <a:picLocks noChangeAspect="1"/>
          </p:cNvPicPr>
          <p:nvPr>
            <p:ph sz="half" idx="2"/>
          </p:nvPr>
        </p:nvPicPr>
        <p:blipFill>
          <a:blip r:embed="rId2"/>
          <a:stretch>
            <a:fillRect/>
          </a:stretch>
        </p:blipFill>
        <p:spPr>
          <a:xfrm>
            <a:off x="0" y="3752215"/>
            <a:ext cx="12051665" cy="28860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2"/>
          </p:nvPr>
        </p:nvPicPr>
        <p:blipFill>
          <a:blip r:embed="rId1"/>
          <a:stretch>
            <a:fillRect/>
          </a:stretch>
        </p:blipFill>
        <p:spPr>
          <a:xfrm>
            <a:off x="151765" y="3524250"/>
            <a:ext cx="11898630" cy="3212465"/>
          </a:xfrm>
          <a:prstGeom prst="rect">
            <a:avLst/>
          </a:prstGeom>
        </p:spPr>
      </p:pic>
      <p:pic>
        <p:nvPicPr>
          <p:cNvPr id="6" name="Content Placeholder 5"/>
          <p:cNvPicPr>
            <a:picLocks noChangeAspect="1"/>
          </p:cNvPicPr>
          <p:nvPr>
            <p:ph sz="half" idx="1"/>
          </p:nvPr>
        </p:nvPicPr>
        <p:blipFill>
          <a:blip r:embed="rId2"/>
          <a:stretch>
            <a:fillRect/>
          </a:stretch>
        </p:blipFill>
        <p:spPr>
          <a:xfrm>
            <a:off x="151765" y="106680"/>
            <a:ext cx="11898630" cy="341757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120650" y="0"/>
            <a:ext cx="11897360" cy="3323590"/>
          </a:xfrm>
          <a:prstGeom prst="rect">
            <a:avLst/>
          </a:prstGeom>
        </p:spPr>
      </p:pic>
      <p:pic>
        <p:nvPicPr>
          <p:cNvPr id="6" name="Content Placeholder 5"/>
          <p:cNvPicPr>
            <a:picLocks noChangeAspect="1"/>
          </p:cNvPicPr>
          <p:nvPr>
            <p:ph sz="half" idx="2"/>
          </p:nvPr>
        </p:nvPicPr>
        <p:blipFill>
          <a:blip r:embed="rId2"/>
          <a:stretch>
            <a:fillRect/>
          </a:stretch>
        </p:blipFill>
        <p:spPr>
          <a:xfrm>
            <a:off x="120015" y="3323590"/>
            <a:ext cx="11897995" cy="340233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5" name="Content Placeholder 4" descr="est1"/>
          <p:cNvPicPr>
            <a:picLocks noChangeAspect="1"/>
          </p:cNvPicPr>
          <p:nvPr>
            <p:ph sz="half" idx="1"/>
          </p:nvPr>
        </p:nvPicPr>
        <p:blipFill>
          <a:blip r:embed="rId1"/>
          <a:stretch>
            <a:fillRect/>
          </a:stretch>
        </p:blipFill>
        <p:spPr>
          <a:xfrm>
            <a:off x="0" y="0"/>
            <a:ext cx="12191365" cy="6735445"/>
          </a:xfrm>
          <a:prstGeom prst="rect">
            <a:avLst/>
          </a:prstGeom>
        </p:spPr>
      </p:pic>
      <p:sp>
        <p:nvSpPr>
          <p:cNvPr id="10" name="Content Placeholder 9"/>
          <p:cNvSpPr/>
          <p:nvPr>
            <p:ph sz="half" idx="2"/>
          </p:nvPr>
        </p:nvSpPr>
        <p:spPr/>
        <p:txBody>
          <a:bodyPr/>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350492"/>
          </a:xfrm>
        </p:spPr>
        <p:txBody>
          <a:bodyPr>
            <a:normAutofit fontScale="90000"/>
          </a:bodyPr>
          <a:lstStyle/>
          <a:p>
            <a:endParaRPr lang="en-IN" dirty="0"/>
          </a:p>
        </p:txBody>
      </p:sp>
      <p:sp>
        <p:nvSpPr>
          <p:cNvPr id="6" name="Content Placeholder 5"/>
          <p:cNvSpPr txBox="1">
            <a:spLocks noGrp="1"/>
          </p:cNvSpPr>
          <p:nvPr>
            <p:ph idx="1"/>
          </p:nvPr>
        </p:nvSpPr>
        <p:spPr>
          <a:xfrm>
            <a:off x="838200" y="857485"/>
            <a:ext cx="10515600" cy="5635389"/>
          </a:xfrm>
          <a:prstGeom prst="rect">
            <a:avLst/>
          </a:prstGeom>
          <a:noFill/>
        </p:spPr>
        <p:txBody>
          <a:bodyPr wrap="square">
            <a:spAutoFit/>
          </a:bodyPr>
          <a:lstStyle/>
          <a:p>
            <a:pPr>
              <a:buFont typeface="Wingdings" panose="05000000000000000000" pitchFamily="2" charset="2"/>
              <a:buChar char="ü"/>
            </a:pPr>
            <a:r>
              <a:rPr lang="en-US" dirty="0">
                <a:solidFill>
                  <a:srgbClr val="FFFF00"/>
                </a:solidFill>
              </a:rPr>
              <a:t> INDEX PLAN </a:t>
            </a:r>
            <a:r>
              <a:rPr lang="en-US" dirty="0">
                <a:solidFill>
                  <a:schemeClr val="bg1"/>
                </a:solidFill>
              </a:rPr>
              <a:t>-This is the plan of a particular colony showing the positions of different houses in single lines their number if any position of roads, schools, market, hospitals and other features etc. this plan is generally fixed on the entrance, or at exit or in the central place of the colony, for the guidance of the inhabitants and outsiders. </a:t>
            </a:r>
            <a:endParaRPr lang="en-US" dirty="0">
              <a:solidFill>
                <a:schemeClr val="bg1"/>
              </a:solidFill>
            </a:endParaRPr>
          </a:p>
          <a:p>
            <a:pPr>
              <a:buFont typeface="Wingdings" panose="05000000000000000000" pitchFamily="2" charset="2"/>
              <a:buChar char="ü"/>
            </a:pPr>
            <a:r>
              <a:rPr lang="en-US" dirty="0">
                <a:solidFill>
                  <a:srgbClr val="FFFF00"/>
                </a:solidFill>
              </a:rPr>
              <a:t>DETAILED PLAN </a:t>
            </a:r>
            <a:r>
              <a:rPr lang="en-US" dirty="0">
                <a:solidFill>
                  <a:schemeClr val="bg1"/>
                </a:solidFill>
              </a:rPr>
              <a:t>-This plan indicates a plan of a construction drawn to a definite scale, showing all detailed information required for its execution. Various sections and elevations are clearly drawn on this plan. </a:t>
            </a:r>
            <a:endParaRPr lang="en-US" dirty="0">
              <a:solidFill>
                <a:schemeClr val="bg1"/>
              </a:solidFill>
            </a:endParaRPr>
          </a:p>
          <a:p>
            <a:pPr>
              <a:buFont typeface="Wingdings" panose="05000000000000000000" pitchFamily="2" charset="2"/>
              <a:buChar char="ü"/>
            </a:pPr>
            <a:r>
              <a:rPr lang="en-US" dirty="0">
                <a:solidFill>
                  <a:srgbClr val="FFFF00"/>
                </a:solidFill>
              </a:rPr>
              <a:t>CENTRE LINE PLAN- </a:t>
            </a:r>
            <a:r>
              <a:rPr lang="en-US" dirty="0">
                <a:solidFill>
                  <a:schemeClr val="bg1"/>
                </a:solidFill>
              </a:rPr>
              <a:t>This is actually a layout plan drawn to facilitate the laying out of foundation lines and other features. It is generally fixed on the entrance or at exit in the central place of the colony for the guidance of the inhabitants and outsiders. </a:t>
            </a:r>
            <a:endParaRPr lang="en-US"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pic>
        <p:nvPicPr>
          <p:cNvPr id="8" name="Content Placeholder 7" descr="est2"/>
          <p:cNvPicPr>
            <a:picLocks noChangeAspect="1"/>
          </p:cNvPicPr>
          <p:nvPr>
            <p:ph sz="half" idx="1"/>
          </p:nvPr>
        </p:nvPicPr>
        <p:blipFill>
          <a:blip r:embed="rId1"/>
          <a:stretch>
            <a:fillRect/>
          </a:stretch>
        </p:blipFill>
        <p:spPr>
          <a:xfrm>
            <a:off x="-285115" y="0"/>
            <a:ext cx="1302575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3445"/>
            <a:ext cx="9905998" cy="318581"/>
          </a:xfrm>
        </p:spPr>
        <p:txBody>
          <a:bodyPr>
            <a:normAutofit fontScale="90000"/>
          </a:bodyPr>
          <a:lstStyle/>
          <a:p>
            <a:endParaRPr lang="en-IN" dirty="0"/>
          </a:p>
        </p:txBody>
      </p:sp>
      <p:sp>
        <p:nvSpPr>
          <p:cNvPr id="3" name="Content Placeholder 2"/>
          <p:cNvSpPr>
            <a:spLocks noGrp="1"/>
          </p:cNvSpPr>
          <p:nvPr>
            <p:ph idx="1"/>
          </p:nvPr>
        </p:nvSpPr>
        <p:spPr>
          <a:xfrm>
            <a:off x="1141412" y="797668"/>
            <a:ext cx="9905999" cy="5428034"/>
          </a:xfrm>
        </p:spPr>
        <p:txBody>
          <a:bodyPr>
            <a:normAutofit fontScale="92500" lnSpcReduction="10000"/>
          </a:bodyPr>
          <a:lstStyle/>
          <a:p>
            <a:pPr>
              <a:buFont typeface="Wingdings" panose="05000000000000000000" pitchFamily="2" charset="2"/>
              <a:buChar char="ü"/>
            </a:pPr>
            <a:r>
              <a:rPr lang="en-US" dirty="0">
                <a:solidFill>
                  <a:srgbClr val="FFFF00"/>
                </a:solidFill>
              </a:rPr>
              <a:t>SUPPLEMANTARY ESTIMATE </a:t>
            </a:r>
            <a:r>
              <a:rPr lang="en-US" dirty="0">
                <a:solidFill>
                  <a:schemeClr val="bg1"/>
                </a:solidFill>
              </a:rPr>
              <a:t>-When some additions are done in the original work, a fresh detailed estimate is prepared to supplement the original work. This estimate is called supplementary estimate. It is also accompanied by all the papers as required in through detailed estimate. </a:t>
            </a:r>
            <a:endParaRPr lang="en-US" dirty="0">
              <a:solidFill>
                <a:schemeClr val="bg1"/>
              </a:solidFill>
            </a:endParaRPr>
          </a:p>
          <a:p>
            <a:pPr>
              <a:buFont typeface="Wingdings" panose="05000000000000000000" pitchFamily="2" charset="2"/>
              <a:buChar char="ü"/>
            </a:pPr>
            <a:r>
              <a:rPr lang="en-US" dirty="0">
                <a:solidFill>
                  <a:srgbClr val="FFFF00"/>
                </a:solidFill>
              </a:rPr>
              <a:t>ADMINISTRATIVE APPROVAL- </a:t>
            </a:r>
            <a:r>
              <a:rPr lang="en-US" dirty="0">
                <a:solidFill>
                  <a:schemeClr val="bg1"/>
                </a:solidFill>
              </a:rPr>
              <a:t>For any project required by the department an approval so sanction of the competent authority with respect to the cost and work is necessary at the first instance. Thus administrative </a:t>
            </a:r>
            <a:r>
              <a:rPr lang="en-US" dirty="0" err="1">
                <a:solidFill>
                  <a:schemeClr val="bg1"/>
                </a:solidFill>
              </a:rPr>
              <a:t>aproval</a:t>
            </a:r>
            <a:r>
              <a:rPr lang="en-US" dirty="0">
                <a:solidFill>
                  <a:schemeClr val="bg1"/>
                </a:solidFill>
              </a:rPr>
              <a:t> denotes the formal acceptance by the administrative department concerned of the proposals for incurring expenditure. </a:t>
            </a:r>
            <a:endParaRPr lang="en-US" dirty="0">
              <a:solidFill>
                <a:schemeClr val="bg1"/>
              </a:solidFill>
            </a:endParaRPr>
          </a:p>
          <a:p>
            <a:pPr>
              <a:buFont typeface="Wingdings" panose="05000000000000000000" pitchFamily="2" charset="2"/>
              <a:buChar char="ü"/>
            </a:pPr>
            <a:r>
              <a:rPr lang="en-US" dirty="0">
                <a:solidFill>
                  <a:srgbClr val="FFFF00"/>
                </a:solidFill>
              </a:rPr>
              <a:t>TECHNICAL SANCTION </a:t>
            </a:r>
            <a:r>
              <a:rPr lang="en-US" dirty="0">
                <a:solidFill>
                  <a:schemeClr val="bg1"/>
                </a:solidFill>
              </a:rPr>
              <a:t>-It means the sanction and order by the competent authority of the department for the detailed estimate design calculations quantities of work rates and cost of </a:t>
            </a:r>
            <a:r>
              <a:rPr lang="en-US" dirty="0" err="1">
                <a:solidFill>
                  <a:schemeClr val="bg1"/>
                </a:solidFill>
              </a:rPr>
              <a:t>work..after</a:t>
            </a:r>
            <a:r>
              <a:rPr lang="en-US" dirty="0">
                <a:solidFill>
                  <a:schemeClr val="bg1"/>
                </a:solidFill>
              </a:rPr>
              <a:t> the technical sanction of the estimate is received the work is then taken up for construction.</a:t>
            </a:r>
            <a:endParaRPr lang="en-IN" dirty="0">
              <a:solidFill>
                <a:schemeClr val="bg1"/>
              </a:solidFill>
            </a:endParaRPr>
          </a:p>
          <a:p>
            <a:endParaRPr lang="en-IN"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87257"/>
            <a:ext cx="9905998" cy="879542"/>
          </a:xfrm>
        </p:spPr>
        <p:txBody>
          <a:bodyPr/>
          <a:lstStyle/>
          <a:p>
            <a:endParaRPr lang="en-IN" dirty="0"/>
          </a:p>
        </p:txBody>
      </p:sp>
      <p:sp>
        <p:nvSpPr>
          <p:cNvPr id="3" name="Content Placeholder 2"/>
          <p:cNvSpPr>
            <a:spLocks noGrp="1"/>
          </p:cNvSpPr>
          <p:nvPr>
            <p:ph idx="1"/>
          </p:nvPr>
        </p:nvSpPr>
        <p:spPr>
          <a:xfrm>
            <a:off x="1141412" y="1420238"/>
            <a:ext cx="9905999" cy="5038928"/>
          </a:xfrm>
        </p:spPr>
        <p:txBody>
          <a:bodyPr>
            <a:normAutofit fontScale="92500"/>
          </a:bodyPr>
          <a:lstStyle/>
          <a:p>
            <a:pPr>
              <a:buFont typeface="Wingdings" panose="05000000000000000000" pitchFamily="2" charset="2"/>
              <a:buChar char="ü"/>
            </a:pPr>
            <a:r>
              <a:rPr lang="en-US" dirty="0">
                <a:solidFill>
                  <a:srgbClr val="FFFF00"/>
                </a:solidFill>
              </a:rPr>
              <a:t>COMPETENT AUTHORITY </a:t>
            </a:r>
            <a:r>
              <a:rPr lang="en-US" dirty="0">
                <a:solidFill>
                  <a:schemeClr val="bg1"/>
                </a:solidFill>
              </a:rPr>
              <a:t>-An officer or any other authority in the department to whom relevant powers are delegated by the government (Financial Department). </a:t>
            </a:r>
            <a:endParaRPr lang="en-US" dirty="0">
              <a:solidFill>
                <a:schemeClr val="bg1"/>
              </a:solidFill>
            </a:endParaRPr>
          </a:p>
          <a:p>
            <a:pPr>
              <a:buFont typeface="Wingdings" panose="05000000000000000000" pitchFamily="2" charset="2"/>
              <a:buChar char="ü"/>
            </a:pPr>
            <a:r>
              <a:rPr lang="en-US" dirty="0">
                <a:solidFill>
                  <a:srgbClr val="FFFF00"/>
                </a:solidFill>
              </a:rPr>
              <a:t>ORDINARY MEASUREMENT BOOK </a:t>
            </a:r>
            <a:r>
              <a:rPr lang="en-US" dirty="0">
                <a:solidFill>
                  <a:schemeClr val="bg1"/>
                </a:solidFill>
              </a:rPr>
              <a:t>-It is measured book in which entries regarding the work done or supplies made and services performed are recorded for the purpose of making payments to the contractors or the labor. Entries in the M.B are generally recorded by the sectional officers or by any other officers deputed for the purpose </a:t>
            </a:r>
            <a:endParaRPr lang="en-US" dirty="0">
              <a:solidFill>
                <a:schemeClr val="bg1"/>
              </a:solidFill>
            </a:endParaRPr>
          </a:p>
          <a:p>
            <a:pPr>
              <a:buFont typeface="Wingdings" panose="05000000000000000000" pitchFamily="2" charset="2"/>
              <a:buChar char="ü"/>
            </a:pPr>
            <a:r>
              <a:rPr lang="en-US" dirty="0">
                <a:solidFill>
                  <a:srgbClr val="FFFF00"/>
                </a:solidFill>
              </a:rPr>
              <a:t> LUMPSUM ITEMS- </a:t>
            </a:r>
            <a:r>
              <a:rPr lang="en-US" dirty="0">
                <a:solidFill>
                  <a:schemeClr val="bg1"/>
                </a:solidFill>
              </a:rPr>
              <a:t>Sometimes while preparing estimate for the certain small items like front architecture or decoration work of a building it is not possible to workout detailed quantities so far such lump sum items a lump sum rate is provided. </a:t>
            </a:r>
            <a:endParaRPr lang="en-US" dirty="0">
              <a:solidFill>
                <a:schemeClr val="bg1"/>
              </a:solidFill>
            </a:endParaRPr>
          </a:p>
          <a:p>
            <a:pPr marL="0" indent="0">
              <a:buNone/>
            </a:pPr>
            <a:endParaRPr lang="en-IN"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48281"/>
          </a:xfrm>
        </p:spPr>
        <p:txBody>
          <a:bodyPr>
            <a:normAutofit fontScale="90000"/>
          </a:bodyPr>
          <a:lstStyle/>
          <a:p>
            <a:endParaRPr lang="en-IN" dirty="0"/>
          </a:p>
        </p:txBody>
      </p:sp>
      <p:sp>
        <p:nvSpPr>
          <p:cNvPr id="3" name="Content Placeholder 2"/>
          <p:cNvSpPr>
            <a:spLocks noGrp="1"/>
          </p:cNvSpPr>
          <p:nvPr>
            <p:ph idx="1"/>
          </p:nvPr>
        </p:nvSpPr>
        <p:spPr>
          <a:xfrm>
            <a:off x="544750" y="1066799"/>
            <a:ext cx="10502662" cy="4724402"/>
          </a:xfrm>
        </p:spPr>
        <p:txBody>
          <a:bodyPr/>
          <a:lstStyle/>
          <a:p>
            <a:pPr>
              <a:buFont typeface="Wingdings" panose="05000000000000000000" pitchFamily="2" charset="2"/>
              <a:buChar char="ü"/>
            </a:pPr>
            <a:r>
              <a:rPr lang="en-US" dirty="0">
                <a:solidFill>
                  <a:srgbClr val="FFFF00"/>
                </a:solidFill>
              </a:rPr>
              <a:t> PLINTH AREA- </a:t>
            </a:r>
            <a:r>
              <a:rPr lang="en-US" dirty="0">
                <a:solidFill>
                  <a:schemeClr val="bg1"/>
                </a:solidFill>
              </a:rPr>
              <a:t>The built up covered area of a building measured at floor level of any </a:t>
            </a:r>
            <a:r>
              <a:rPr lang="en-US" dirty="0" err="1">
                <a:solidFill>
                  <a:schemeClr val="bg1"/>
                </a:solidFill>
              </a:rPr>
              <a:t>storey</a:t>
            </a:r>
            <a:r>
              <a:rPr lang="en-US" dirty="0">
                <a:solidFill>
                  <a:schemeClr val="bg1"/>
                </a:solidFill>
              </a:rPr>
              <a:t> is called plinth area.</a:t>
            </a:r>
            <a:endParaRPr lang="en-US" dirty="0">
              <a:solidFill>
                <a:schemeClr val="bg1"/>
              </a:solidFill>
            </a:endParaRPr>
          </a:p>
          <a:p>
            <a:pPr>
              <a:buFont typeface="Wingdings" panose="05000000000000000000" pitchFamily="2" charset="2"/>
              <a:buChar char="ü"/>
            </a:pPr>
            <a:r>
              <a:rPr lang="en-US" dirty="0">
                <a:solidFill>
                  <a:srgbClr val="FFFF00"/>
                </a:solidFill>
              </a:rPr>
              <a:t> CIRCULATION AREA </a:t>
            </a:r>
            <a:r>
              <a:rPr lang="en-US" dirty="0">
                <a:solidFill>
                  <a:schemeClr val="bg1"/>
                </a:solidFill>
              </a:rPr>
              <a:t>-The total cost of construction including all expenditures incurred plus the cost of external services up to the end of the completion of the work is called capital cost. It also includes the cost of preliminary works, miscellaneous items and supervision charges </a:t>
            </a:r>
            <a:r>
              <a:rPr lang="en-US" dirty="0" err="1">
                <a:solidFill>
                  <a:schemeClr val="bg1"/>
                </a:solidFill>
              </a:rPr>
              <a:t>etc</a:t>
            </a:r>
            <a:endParaRPr lang="en-IN"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183089"/>
            <a:ext cx="10699068" cy="673254"/>
          </a:xfrm>
        </p:spPr>
        <p:txBody>
          <a:bodyPr>
            <a:normAutofit/>
          </a:bodyPr>
          <a:lstStyle/>
          <a:p>
            <a:pPr algn="ctr"/>
            <a:r>
              <a:rPr lang="en-US" sz="2800" dirty="0">
                <a:solidFill>
                  <a:srgbClr val="FF0000"/>
                </a:solidFill>
              </a:rPr>
              <a:t>Module -1: </a:t>
            </a:r>
            <a:r>
              <a:rPr lang="en-IN" sz="2800" dirty="0">
                <a:solidFill>
                  <a:srgbClr val="FF0000"/>
                </a:solidFill>
              </a:rPr>
              <a:t>Quantity Estimation for Building</a:t>
            </a:r>
            <a:endParaRPr lang="en-IN" sz="2800" dirty="0">
              <a:solidFill>
                <a:srgbClr val="FF0000"/>
              </a:solidFill>
            </a:endParaRPr>
          </a:p>
        </p:txBody>
      </p:sp>
      <p:sp>
        <p:nvSpPr>
          <p:cNvPr id="3" name="Content Placeholder 2"/>
          <p:cNvSpPr>
            <a:spLocks noGrp="1"/>
          </p:cNvSpPr>
          <p:nvPr>
            <p:ph idx="1"/>
          </p:nvPr>
        </p:nvSpPr>
        <p:spPr>
          <a:xfrm>
            <a:off x="348343" y="1175657"/>
            <a:ext cx="11248571" cy="5384800"/>
          </a:xfrm>
        </p:spPr>
        <p:txBody>
          <a:bodyPr/>
          <a:lstStyle/>
          <a:p>
            <a:r>
              <a:rPr lang="en-US" dirty="0"/>
              <a:t>1.1 </a:t>
            </a:r>
            <a:r>
              <a:rPr lang="en-US" dirty="0">
                <a:solidFill>
                  <a:schemeClr val="bg2">
                    <a:lumMod val="75000"/>
                  </a:schemeClr>
                </a:solidFill>
              </a:rPr>
              <a:t>GENERAL Estimating is the technique of calculating or computing the various quantities and the expected Expenditure to be incurred on a particular work or project.</a:t>
            </a:r>
            <a:endParaRPr lang="en-US" dirty="0">
              <a:solidFill>
                <a:schemeClr val="bg2">
                  <a:lumMod val="75000"/>
                </a:schemeClr>
              </a:solidFill>
            </a:endParaRPr>
          </a:p>
          <a:p>
            <a:r>
              <a:rPr lang="en-US" dirty="0">
                <a:solidFill>
                  <a:schemeClr val="bg2">
                    <a:lumMod val="75000"/>
                  </a:schemeClr>
                </a:solidFill>
              </a:rPr>
              <a:t> In case the funds available are less than the estimated cost the work is done in part or by reducing it or specifications are altered, the following requirement are necessary for preparing an estimate</a:t>
            </a:r>
            <a:r>
              <a:rPr lang="en-US" dirty="0"/>
              <a:t>. </a:t>
            </a:r>
            <a:endParaRPr lang="en-US" dirty="0"/>
          </a:p>
          <a:p>
            <a:pPr>
              <a:buFont typeface="Wingdings" panose="05000000000000000000" pitchFamily="2" charset="2"/>
              <a:buChar char="ü"/>
            </a:pPr>
            <a:r>
              <a:rPr lang="en-US" dirty="0">
                <a:solidFill>
                  <a:schemeClr val="bg2">
                    <a:lumMod val="75000"/>
                  </a:schemeClr>
                </a:solidFill>
              </a:rPr>
              <a:t> Drawings like plan, elevation and sections of important points.</a:t>
            </a:r>
            <a:endParaRPr lang="en-US" dirty="0">
              <a:solidFill>
                <a:schemeClr val="bg2">
                  <a:lumMod val="75000"/>
                </a:schemeClr>
              </a:solidFill>
            </a:endParaRPr>
          </a:p>
          <a:p>
            <a:pPr>
              <a:buFont typeface="Wingdings" panose="05000000000000000000" pitchFamily="2" charset="2"/>
              <a:buChar char="ü"/>
            </a:pPr>
            <a:r>
              <a:rPr lang="en-US" dirty="0">
                <a:solidFill>
                  <a:schemeClr val="bg2">
                    <a:lumMod val="75000"/>
                  </a:schemeClr>
                </a:solidFill>
              </a:rPr>
              <a:t>Detailed specifications about workmanship&amp; properties of materials etc.</a:t>
            </a:r>
            <a:endParaRPr lang="en-US" dirty="0">
              <a:solidFill>
                <a:schemeClr val="bg2">
                  <a:lumMod val="75000"/>
                </a:schemeClr>
              </a:solidFill>
            </a:endParaRPr>
          </a:p>
          <a:p>
            <a:pPr>
              <a:buFont typeface="Wingdings" panose="05000000000000000000" pitchFamily="2" charset="2"/>
              <a:buChar char="ü"/>
            </a:pPr>
            <a:r>
              <a:rPr lang="en-US" dirty="0">
                <a:solidFill>
                  <a:schemeClr val="bg2">
                    <a:lumMod val="75000"/>
                  </a:schemeClr>
                </a:solidFill>
              </a:rPr>
              <a:t> Standard schedule of rates of the current year</a:t>
            </a:r>
            <a:endParaRPr lang="en-US" dirty="0">
              <a:solidFill>
                <a:schemeClr val="bg2">
                  <a:lumMod val="75000"/>
                </a:schemeClr>
              </a:solidFill>
            </a:endParaRPr>
          </a:p>
          <a:p>
            <a:pPr marL="0" indent="0">
              <a:buClr>
                <a:schemeClr val="accent1">
                  <a:lumMod val="75000"/>
                </a:schemeClr>
              </a:buClr>
              <a:buNone/>
            </a:pP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739285"/>
          </a:xfrm>
        </p:spPr>
        <p:txBody>
          <a:bodyPr>
            <a:normAutofit/>
          </a:bodyPr>
          <a:lstStyle/>
          <a:p>
            <a:r>
              <a:rPr lang="en-US" sz="2400" dirty="0">
                <a:solidFill>
                  <a:srgbClr val="FF0000"/>
                </a:solidFill>
              </a:rPr>
              <a:t>1.2 UNITS OF MEASUREMENTS</a:t>
            </a:r>
            <a:endParaRPr lang="en-IN" sz="2400" dirty="0">
              <a:solidFill>
                <a:srgbClr val="FF0000"/>
              </a:solidFill>
            </a:endParaRPr>
          </a:p>
        </p:txBody>
      </p:sp>
      <p:sp>
        <p:nvSpPr>
          <p:cNvPr id="3" name="Content Placeholder 2"/>
          <p:cNvSpPr>
            <a:spLocks noGrp="1"/>
          </p:cNvSpPr>
          <p:nvPr>
            <p:ph idx="1"/>
          </p:nvPr>
        </p:nvSpPr>
        <p:spPr>
          <a:xfrm>
            <a:off x="624114" y="1066798"/>
            <a:ext cx="11219543" cy="5638801"/>
          </a:xfrm>
        </p:spPr>
        <p:txBody>
          <a:bodyPr/>
          <a:lstStyle/>
          <a:p>
            <a:pPr>
              <a:buFont typeface="Wingdings" panose="05000000000000000000" pitchFamily="2" charset="2"/>
              <a:buChar char="ü"/>
            </a:pPr>
            <a:r>
              <a:rPr lang="en-US" dirty="0">
                <a:solidFill>
                  <a:schemeClr val="bg1"/>
                </a:solidFill>
              </a:rPr>
              <a:t>The units of measurements are mainly categorized for their nature, shape and size and for making payments to the contractor.</a:t>
            </a:r>
            <a:endParaRPr lang="en-US" dirty="0">
              <a:solidFill>
                <a:schemeClr val="bg1"/>
              </a:solidFill>
            </a:endParaRPr>
          </a:p>
          <a:p>
            <a:pPr>
              <a:buFont typeface="Wingdings" panose="05000000000000000000" pitchFamily="2" charset="2"/>
              <a:buChar char="ü"/>
            </a:pPr>
            <a:r>
              <a:rPr lang="en-US" dirty="0">
                <a:solidFill>
                  <a:schemeClr val="bg1"/>
                </a:solidFill>
              </a:rPr>
              <a:t>The principle of units of measurements normally consists the following:</a:t>
            </a:r>
            <a:endParaRPr lang="en-US" dirty="0">
              <a:solidFill>
                <a:schemeClr val="bg1"/>
              </a:solidFill>
            </a:endParaRPr>
          </a:p>
          <a:p>
            <a:pPr>
              <a:buFont typeface="Wingdings" panose="05000000000000000000" pitchFamily="2" charset="2"/>
              <a:buChar char="ü"/>
            </a:pPr>
            <a:r>
              <a:rPr lang="en-US" dirty="0">
                <a:solidFill>
                  <a:schemeClr val="bg1"/>
                </a:solidFill>
              </a:rPr>
              <a:t>  Single units work like doors, windows, trusses etc., is expressed in numbers.</a:t>
            </a:r>
            <a:endParaRPr lang="en-US" dirty="0">
              <a:solidFill>
                <a:schemeClr val="bg1"/>
              </a:solidFill>
            </a:endParaRPr>
          </a:p>
          <a:p>
            <a:pPr>
              <a:buFont typeface="Wingdings" panose="05000000000000000000" pitchFamily="2" charset="2"/>
              <a:buChar char="ü"/>
            </a:pPr>
            <a:r>
              <a:rPr lang="en-US" dirty="0">
                <a:solidFill>
                  <a:schemeClr val="bg1"/>
                </a:solidFill>
              </a:rPr>
              <a:t>  Works consists linear measurements involve length like cornice, fencing, hand rail, bands of specified width etc., are expressed in running meters (RM)</a:t>
            </a:r>
            <a:endParaRPr lang="en-US" dirty="0">
              <a:solidFill>
                <a:schemeClr val="bg1"/>
              </a:solidFill>
            </a:endParaRPr>
          </a:p>
          <a:p>
            <a:pPr>
              <a:buFont typeface="Wingdings" panose="05000000000000000000" pitchFamily="2" charset="2"/>
              <a:buChar char="ü"/>
            </a:pPr>
            <a:r>
              <a:rPr lang="en-US" dirty="0">
                <a:solidFill>
                  <a:schemeClr val="bg1"/>
                </a:solidFill>
              </a:rPr>
              <a:t> Works consists areal surface measurements involve area like plastering, white washing, partitions of specified thickness etc., and are expressed in square meters (m2)</a:t>
            </a:r>
            <a:endParaRPr lang="en-US" dirty="0">
              <a:solidFill>
                <a:schemeClr val="bg1"/>
              </a:solidFill>
            </a:endParaRPr>
          </a:p>
          <a:p>
            <a:pPr>
              <a:buFont typeface="Wingdings" panose="05000000000000000000" pitchFamily="2" charset="2"/>
              <a:buChar char="ü"/>
            </a:pPr>
            <a:r>
              <a:rPr lang="en-US" dirty="0">
                <a:solidFill>
                  <a:schemeClr val="bg1"/>
                </a:solidFill>
              </a:rPr>
              <a:t>Works consists cubical contents which involve volume like earth work, cement concrete, Masonry </a:t>
            </a:r>
            <a:r>
              <a:rPr lang="en-US" dirty="0" err="1">
                <a:solidFill>
                  <a:schemeClr val="bg1"/>
                </a:solidFill>
              </a:rPr>
              <a:t>etc</a:t>
            </a:r>
            <a:r>
              <a:rPr lang="en-US" dirty="0">
                <a:solidFill>
                  <a:schemeClr val="bg1"/>
                </a:solidFill>
              </a:rPr>
              <a:t> are expressed in Cubic meters.</a:t>
            </a:r>
            <a:endParaRPr lang="en-IN"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0</TotalTime>
  <Words>16221</Words>
  <Application>WPS Presentation</Application>
  <PresentationFormat>Widescreen</PresentationFormat>
  <Paragraphs>215</Paragraphs>
  <Slides>40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Arial</vt:lpstr>
      <vt:lpstr>SimSun</vt:lpstr>
      <vt:lpstr>Wingdings</vt:lpstr>
      <vt:lpstr>Trebuchet MS</vt:lpstr>
      <vt:lpstr>Bahnschrift Light Condensed</vt:lpstr>
      <vt:lpstr>Arial Narrow</vt:lpstr>
      <vt:lpstr>Wingdings</vt:lpstr>
      <vt:lpstr>Tw Cen MT</vt:lpstr>
      <vt:lpstr>Microsoft YaHei</vt:lpstr>
      <vt:lpstr>Arial Unicode MS</vt:lpstr>
      <vt:lpstr>Calibri</vt:lpstr>
      <vt:lpstr>Circuit</vt:lpstr>
      <vt:lpstr>                    QUANTITY SURVEYING &amp; CONTRACT MANAGEMENT(17CV81)    </vt:lpstr>
      <vt:lpstr>      important terms</vt:lpstr>
      <vt:lpstr>PowerPoint 演示文稿</vt:lpstr>
      <vt:lpstr>PowerPoint 演示文稿</vt:lpstr>
      <vt:lpstr>PowerPoint 演示文稿</vt:lpstr>
      <vt:lpstr>PowerPoint 演示文稿</vt:lpstr>
      <vt:lpstr>PowerPoint 演示文稿</vt:lpstr>
      <vt:lpstr>Module -1: Quantity Estimation for Building</vt:lpstr>
      <vt:lpstr>1.2 UNITS OF MEASUREMENTS</vt:lpstr>
      <vt:lpstr> REQUIREMENTS OF ESTIMATION AND COSTING </vt:lpstr>
      <vt:lpstr>DATA REQUIRED TO PREPARE AN ESTIMATE</vt:lpstr>
      <vt:lpstr>PROCEDURE OF ESTIMATING OR METHOD OF ESTIMATING. </vt:lpstr>
      <vt:lpstr>PowerPoint 演示文稿</vt:lpstr>
      <vt:lpstr>PowerPoint 演示文稿</vt:lpstr>
      <vt:lpstr>LUMPSUM  </vt:lpstr>
      <vt:lpstr>FACTORS TO BE CONSISDERED WHILE PREPARING DETAILED ESTIMATE </vt:lpstr>
      <vt:lpstr>types of estimate</vt:lpstr>
      <vt:lpstr>Preliminary Estimate / Approximate /Abstract /Rough cost estimate </vt:lpstr>
      <vt:lpstr>Plinth Area Estimate </vt:lpstr>
      <vt:lpstr>Cube Rate Estimate/Cubical Content Estimate </vt:lpstr>
      <vt:lpstr>Approximate Quantity method Estimate </vt:lpstr>
      <vt:lpstr>Detailed Estimate/ Item Rate Estimate </vt:lpstr>
      <vt:lpstr>Abstract Estimate form </vt:lpstr>
      <vt:lpstr>revised estimate</vt:lpstr>
      <vt:lpstr>Supplementary estimate</vt:lpstr>
      <vt:lpstr>Supplementary and revised estimates </vt:lpstr>
      <vt:lpstr>Annual repair and maintenance estimate </vt:lpstr>
      <vt:lpstr>METHODS OF TAKING OUT QUANTITIES </vt:lpstr>
      <vt:lpstr> LONG WALL-SHORT WALL METHOD </vt:lpstr>
      <vt:lpstr>PowerPoint 演示文稿</vt:lpstr>
      <vt:lpstr>CENTRE LINE METHOD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TERMS</dc:title>
  <dc:creator>KIRAN KUMAR D K</dc:creator>
  <cp:lastModifiedBy>pavan</cp:lastModifiedBy>
  <cp:revision>36</cp:revision>
  <dcterms:created xsi:type="dcterms:W3CDTF">2021-04-28T11:03:00Z</dcterms:created>
  <dcterms:modified xsi:type="dcterms:W3CDTF">2021-06-02T07:17:05Z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